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5"/>
  </p:notesMasterIdLst>
  <p:sldIdLst>
    <p:sldId id="256" r:id="rId2"/>
    <p:sldId id="276" r:id="rId3"/>
    <p:sldId id="386" r:id="rId4"/>
    <p:sldId id="385" r:id="rId5"/>
    <p:sldId id="345" r:id="rId6"/>
    <p:sldId id="368" r:id="rId7"/>
    <p:sldId id="369" r:id="rId8"/>
    <p:sldId id="395" r:id="rId9"/>
    <p:sldId id="387" r:id="rId10"/>
    <p:sldId id="388" r:id="rId11"/>
    <p:sldId id="300" r:id="rId12"/>
    <p:sldId id="295" r:id="rId13"/>
    <p:sldId id="335" r:id="rId14"/>
    <p:sldId id="308" r:id="rId15"/>
    <p:sldId id="307" r:id="rId16"/>
    <p:sldId id="273" r:id="rId17"/>
    <p:sldId id="358" r:id="rId18"/>
    <p:sldId id="359" r:id="rId19"/>
    <p:sldId id="360" r:id="rId20"/>
    <p:sldId id="361" r:id="rId21"/>
    <p:sldId id="397" r:id="rId22"/>
    <p:sldId id="389" r:id="rId23"/>
    <p:sldId id="374" r:id="rId24"/>
    <p:sldId id="370" r:id="rId25"/>
    <p:sldId id="363" r:id="rId26"/>
    <p:sldId id="289" r:id="rId27"/>
    <p:sldId id="290" r:id="rId28"/>
    <p:sldId id="350" r:id="rId29"/>
    <p:sldId id="382" r:id="rId30"/>
    <p:sldId id="384" r:id="rId31"/>
    <p:sldId id="261" r:id="rId32"/>
    <p:sldId id="356" r:id="rId33"/>
    <p:sldId id="323" r:id="rId34"/>
    <p:sldId id="390" r:id="rId35"/>
    <p:sldId id="394" r:id="rId36"/>
    <p:sldId id="393" r:id="rId37"/>
    <p:sldId id="391" r:id="rId38"/>
    <p:sldId id="380" r:id="rId39"/>
    <p:sldId id="271" r:id="rId40"/>
    <p:sldId id="372" r:id="rId41"/>
    <p:sldId id="396" r:id="rId42"/>
    <p:sldId id="269" r:id="rId43"/>
    <p:sldId id="33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66FF"/>
    <a:srgbClr val="0000FF"/>
    <a:srgbClr val="3333CC"/>
    <a:srgbClr val="6699FF"/>
    <a:srgbClr val="009900"/>
    <a:srgbClr val="FF9935"/>
    <a:srgbClr val="350099"/>
    <a:srgbClr val="990099"/>
    <a:srgbClr val="2D0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607" autoAdjust="0"/>
    <p:restoredTop sz="96181" autoAdjust="0"/>
  </p:normalViewPr>
  <p:slideViewPr>
    <p:cSldViewPr>
      <p:cViewPr>
        <p:scale>
          <a:sx n="100" d="100"/>
          <a:sy n="100" d="100"/>
        </p:scale>
        <p:origin x="-1962" y="-7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rara\AppData\Roaming\Microsoft\Excel\Book1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Proposed Method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1003BD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1003BD"/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dPt>
          <c:val>
            <c:numRef>
              <c:f>Sheet1!$A$2:$A$11</c:f>
              <c:numCache>
                <c:formatCode>General</c:formatCode>
                <c:ptCount val="10"/>
                <c:pt idx="0">
                  <c:v>38.03</c:v>
                </c:pt>
                <c:pt idx="1">
                  <c:v>39.96</c:v>
                </c:pt>
                <c:pt idx="2">
                  <c:v>35.200000000000003</c:v>
                </c:pt>
                <c:pt idx="3">
                  <c:v>33.1</c:v>
                </c:pt>
                <c:pt idx="4">
                  <c:v>32.799999999999997</c:v>
                </c:pt>
                <c:pt idx="5">
                  <c:v>30.5</c:v>
                </c:pt>
                <c:pt idx="6">
                  <c:v>31.29</c:v>
                </c:pt>
                <c:pt idx="7">
                  <c:v>30.72</c:v>
                </c:pt>
                <c:pt idx="8">
                  <c:v>42.6</c:v>
                </c:pt>
                <c:pt idx="9">
                  <c:v>41.97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VSRS 3.5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val>
            <c:numRef>
              <c:f>Sheet1!$B$2:$B$11</c:f>
              <c:numCache>
                <c:formatCode>General</c:formatCode>
                <c:ptCount val="10"/>
                <c:pt idx="0">
                  <c:v>36.81</c:v>
                </c:pt>
                <c:pt idx="1">
                  <c:v>36.619999999999997</c:v>
                </c:pt>
                <c:pt idx="2">
                  <c:v>34.049999999999997</c:v>
                </c:pt>
                <c:pt idx="3">
                  <c:v>28.24</c:v>
                </c:pt>
                <c:pt idx="4">
                  <c:v>31.94</c:v>
                </c:pt>
                <c:pt idx="5">
                  <c:v>30.32</c:v>
                </c:pt>
                <c:pt idx="6">
                  <c:v>30.73</c:v>
                </c:pt>
                <c:pt idx="7">
                  <c:v>29.52</c:v>
                </c:pt>
                <c:pt idx="8">
                  <c:v>41.36</c:v>
                </c:pt>
                <c:pt idx="9">
                  <c:v>39.94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134720"/>
        <c:axId val="59137024"/>
      </c:barChart>
      <c:catAx>
        <c:axId val="59134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>
                    <a:latin typeface="Arial" pitchFamily="34" charset="0"/>
                    <a:cs typeface="Arial" pitchFamily="34" charset="0"/>
                  </a:rPr>
                  <a:t>Virtual Viewpoint</a:t>
                </a:r>
              </a:p>
            </c:rich>
          </c:tx>
          <c:layout>
            <c:manualLayout>
              <c:xMode val="edge"/>
              <c:yMode val="edge"/>
              <c:x val="0.41416068952450258"/>
              <c:y val="0.93400306312307779"/>
            </c:manualLayout>
          </c:layout>
          <c:overlay val="0"/>
        </c:title>
        <c:majorTickMark val="out"/>
        <c:minorTickMark val="none"/>
        <c:tickLblPos val="nextTo"/>
        <c:crossAx val="59137024"/>
        <c:crosses val="autoZero"/>
        <c:auto val="1"/>
        <c:lblAlgn val="ctr"/>
        <c:lblOffset val="100"/>
        <c:noMultiLvlLbl val="0"/>
      </c:catAx>
      <c:valAx>
        <c:axId val="59137024"/>
        <c:scaling>
          <c:orientation val="minMax"/>
          <c:min val="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>
                    <a:latin typeface="Arial" pitchFamily="34" charset="0"/>
                    <a:cs typeface="Arial" pitchFamily="34" charset="0"/>
                  </a:defRPr>
                </a:pPr>
                <a:r>
                  <a:rPr lang="en-US" sz="1400" b="1" i="0" u="none" strike="noStrike" baseline="0" smtClean="0">
                    <a:latin typeface="Arial" pitchFamily="34" charset="0"/>
                    <a:cs typeface="Arial" pitchFamily="34" charset="0"/>
                  </a:rPr>
                  <a:t>Average Y-PSNR [dB]</a:t>
                </a:r>
                <a:endParaRPr lang="en-US" sz="1400" b="1">
                  <a:latin typeface="Arial" pitchFamily="34" charset="0"/>
                  <a:cs typeface="Arial" pitchFamily="34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591347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32.wmf"/><Relationship Id="rId1" Type="http://schemas.openxmlformats.org/officeDocument/2006/relationships/image" Target="../media/image24.wmf"/><Relationship Id="rId6" Type="http://schemas.openxmlformats.org/officeDocument/2006/relationships/image" Target="../media/image37.wmf"/><Relationship Id="rId5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25.wmf"/><Relationship Id="rId7" Type="http://schemas.openxmlformats.org/officeDocument/2006/relationships/image" Target="../media/image42.wmf"/><Relationship Id="rId2" Type="http://schemas.openxmlformats.org/officeDocument/2006/relationships/image" Target="../media/image24.wmf"/><Relationship Id="rId1" Type="http://schemas.openxmlformats.org/officeDocument/2006/relationships/image" Target="../media/image39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7" Type="http://schemas.openxmlformats.org/officeDocument/2006/relationships/image" Target="../media/image40.wmf"/><Relationship Id="rId2" Type="http://schemas.openxmlformats.org/officeDocument/2006/relationships/image" Target="../media/image44.wmf"/><Relationship Id="rId1" Type="http://schemas.openxmlformats.org/officeDocument/2006/relationships/image" Target="../media/image39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7" Type="http://schemas.openxmlformats.org/officeDocument/2006/relationships/image" Target="../media/image26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4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6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7" Type="http://schemas.openxmlformats.org/officeDocument/2006/relationships/image" Target="../media/image62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3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3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7" Type="http://schemas.openxmlformats.org/officeDocument/2006/relationships/image" Target="../media/image73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1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4" Type="http://schemas.openxmlformats.org/officeDocument/2006/relationships/image" Target="../media/image8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94.wmf"/><Relationship Id="rId4" Type="http://schemas.openxmlformats.org/officeDocument/2006/relationships/image" Target="../media/image8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30.wmf"/><Relationship Id="rId1" Type="http://schemas.openxmlformats.org/officeDocument/2006/relationships/image" Target="../media/image24.wmf"/><Relationship Id="rId4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24.wmf"/><Relationship Id="rId1" Type="http://schemas.openxmlformats.org/officeDocument/2006/relationships/image" Target="../media/image32.wmf"/><Relationship Id="rId5" Type="http://schemas.openxmlformats.org/officeDocument/2006/relationships/image" Target="../media/image26.wmf"/><Relationship Id="rId4" Type="http://schemas.openxmlformats.org/officeDocument/2006/relationships/image" Target="../media/image34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0.10061</cdr:x>
      <cdr:y>0.18938</cdr:y>
    </cdr:from>
    <cdr:to>
      <cdr:x>0.22256</cdr:x>
      <cdr:y>0.26441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853855" y="987591"/>
          <a:ext cx="1034962" cy="391277"/>
        </a:xfrm>
        <a:prstGeom xmlns:a="http://schemas.openxmlformats.org/drawingml/2006/main" prst="rect">
          <a:avLst/>
        </a:prstGeom>
        <a:solidFill xmlns:a="http://schemas.openxmlformats.org/drawingml/2006/main">
          <a:srgbClr val="0066FF">
            <a:alpha val="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rgbClr val="3333CC"/>
              </a:solidFill>
              <a:latin typeface="Arial" pitchFamily="34" charset="0"/>
              <a:cs typeface="Arial" pitchFamily="34" charset="0"/>
            </a:rPr>
            <a:t>Pantomime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3C0D4-85EF-46B7-AA29-E5266E926BE8}" type="datetimeFigureOut">
              <a:rPr lang="en-US" smtClean="0"/>
              <a:t>8/25/2011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5AA62-3B5E-4C87-BC8B-5C81778A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7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Connection Hypothesis Testing</a:t>
            </a:r>
          </a:p>
          <a:p>
            <a:r>
              <a:rPr lang="en-US" dirty="0" smtClean="0"/>
              <a:t>Connection evidence is a measure of inter-view</a:t>
            </a:r>
          </a:p>
          <a:p>
            <a:r>
              <a:rPr lang="en-US" dirty="0" smtClean="0"/>
              <a:t>consistency.</a:t>
            </a:r>
          </a:p>
          <a:p>
            <a:r>
              <a:rPr lang="en-US" dirty="0" smtClean="0"/>
              <a:t>Connection Threshold (</a:t>
            </a:r>
            <a:r>
              <a:rPr lang="en-US" dirty="0" err="1" smtClean="0"/>
              <a:t>Tf</a:t>
            </a:r>
            <a:r>
              <a:rPr lang="en-US" dirty="0" smtClean="0"/>
              <a:t> ):</a:t>
            </a:r>
          </a:p>
          <a:p>
            <a:r>
              <a:rPr lang="en-US" dirty="0" smtClean="0"/>
              <a:t>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9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2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image" Target="../media/image13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5.png"/><Relationship Id="rId10" Type="http://schemas.openxmlformats.org/officeDocument/2006/relationships/image" Target="../media/image11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19.wmf"/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png"/><Relationship Id="rId11" Type="http://schemas.openxmlformats.org/officeDocument/2006/relationships/image" Target="../media/image18.wmf"/><Relationship Id="rId5" Type="http://schemas.openxmlformats.org/officeDocument/2006/relationships/image" Target="../media/image17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3.png"/><Relationship Id="rId1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3.png"/><Relationship Id="rId7" Type="http://schemas.openxmlformats.org/officeDocument/2006/relationships/image" Target="../media/image18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3.png"/><Relationship Id="rId7" Type="http://schemas.openxmlformats.org/officeDocument/2006/relationships/image" Target="../media/image18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1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13.png"/><Relationship Id="rId7" Type="http://schemas.openxmlformats.org/officeDocument/2006/relationships/image" Target="../media/image18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1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3.png"/><Relationship Id="rId7" Type="http://schemas.openxmlformats.org/officeDocument/2006/relationships/image" Target="../media/image18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1.wmf"/><Relationship Id="rId5" Type="http://schemas.openxmlformats.org/officeDocument/2006/relationships/image" Target="../media/image14.pn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7.png"/><Relationship Id="rId7" Type="http://schemas.openxmlformats.org/officeDocument/2006/relationships/image" Target="../media/image24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6.wmf"/><Relationship Id="rId5" Type="http://schemas.openxmlformats.org/officeDocument/2006/relationships/image" Target="../media/image29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28.png"/><Relationship Id="rId9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oleObject" Target="../embeddings/oleObject26.bin"/><Relationship Id="rId3" Type="http://schemas.openxmlformats.org/officeDocument/2006/relationships/image" Target="../media/image31.png"/><Relationship Id="rId7" Type="http://schemas.openxmlformats.org/officeDocument/2006/relationships/image" Target="../media/image30.wmf"/><Relationship Id="rId12" Type="http://schemas.openxmlformats.org/officeDocument/2006/relationships/image" Target="../media/image2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24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7.png"/><Relationship Id="rId14" Type="http://schemas.openxmlformats.org/officeDocument/2006/relationships/image" Target="../media/image2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image" Target="../media/image1.jpeg"/><Relationship Id="rId3" Type="http://schemas.openxmlformats.org/officeDocument/2006/relationships/image" Target="../media/image35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1.png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32.wmf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36.wmf"/><Relationship Id="rId18" Type="http://schemas.openxmlformats.org/officeDocument/2006/relationships/image" Target="../media/image1.jpeg"/><Relationship Id="rId3" Type="http://schemas.openxmlformats.org/officeDocument/2006/relationships/image" Target="../media/image38.png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26.wmf"/><Relationship Id="rId5" Type="http://schemas.openxmlformats.org/officeDocument/2006/relationships/image" Target="../media/image31.png"/><Relationship Id="rId15" Type="http://schemas.openxmlformats.org/officeDocument/2006/relationships/image" Target="../media/image33.w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35.png"/><Relationship Id="rId9" Type="http://schemas.openxmlformats.org/officeDocument/2006/relationships/image" Target="../media/image32.wmf"/><Relationship Id="rId14" Type="http://schemas.openxmlformats.org/officeDocument/2006/relationships/oleObject" Target="../embeddings/oleObject3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38.bin"/><Relationship Id="rId21" Type="http://schemas.openxmlformats.org/officeDocument/2006/relationships/oleObject" Target="../embeddings/oleObject45.bin"/><Relationship Id="rId7" Type="http://schemas.openxmlformats.org/officeDocument/2006/relationships/image" Target="../media/image31.png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5.png"/><Relationship Id="rId11" Type="http://schemas.openxmlformats.org/officeDocument/2006/relationships/oleObject" Target="../embeddings/oleObject40.bin"/><Relationship Id="rId24" Type="http://schemas.openxmlformats.org/officeDocument/2006/relationships/oleObject" Target="../embeddings/oleObject47.bin"/><Relationship Id="rId5" Type="http://schemas.openxmlformats.org/officeDocument/2006/relationships/image" Target="../media/image1.jpeg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6.wmf"/><Relationship Id="rId22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5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.wmf"/><Relationship Id="rId20" Type="http://schemas.openxmlformats.org/officeDocument/2006/relationships/image" Target="../media/image40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35.png"/><Relationship Id="rId19" Type="http://schemas.openxmlformats.org/officeDocument/2006/relationships/oleObject" Target="../embeddings/oleObject54.bin"/><Relationship Id="rId4" Type="http://schemas.openxmlformats.org/officeDocument/2006/relationships/image" Target="../media/image39.wmf"/><Relationship Id="rId9" Type="http://schemas.openxmlformats.org/officeDocument/2006/relationships/image" Target="../media/image1.jpeg"/><Relationship Id="rId14" Type="http://schemas.openxmlformats.org/officeDocument/2006/relationships/image" Target="../media/image24.wmf"/><Relationship Id="rId22" Type="http://schemas.openxmlformats.org/officeDocument/2006/relationships/oleObject" Target="../embeddings/oleObject5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45.wmf"/><Relationship Id="rId18" Type="http://schemas.openxmlformats.org/officeDocument/2006/relationships/oleObject" Target="../embeddings/oleObject64.bin"/><Relationship Id="rId3" Type="http://schemas.openxmlformats.org/officeDocument/2006/relationships/oleObject" Target="../embeddings/oleObject57.bin"/><Relationship Id="rId21" Type="http://schemas.openxmlformats.org/officeDocument/2006/relationships/image" Target="../media/image25.wmf"/><Relationship Id="rId7" Type="http://schemas.openxmlformats.org/officeDocument/2006/relationships/oleObject" Target="../embeddings/oleObject59.bin"/><Relationship Id="rId12" Type="http://schemas.openxmlformats.org/officeDocument/2006/relationships/oleObject" Target="../embeddings/oleObject63.bin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1.png"/><Relationship Id="rId20" Type="http://schemas.openxmlformats.org/officeDocument/2006/relationships/oleObject" Target="../embeddings/oleObject65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0.wmf"/><Relationship Id="rId11" Type="http://schemas.openxmlformats.org/officeDocument/2006/relationships/image" Target="../media/image44.wmf"/><Relationship Id="rId5" Type="http://schemas.openxmlformats.org/officeDocument/2006/relationships/oleObject" Target="../embeddings/oleObject58.bin"/><Relationship Id="rId15" Type="http://schemas.openxmlformats.org/officeDocument/2006/relationships/image" Target="../media/image35.png"/><Relationship Id="rId23" Type="http://schemas.openxmlformats.org/officeDocument/2006/relationships/image" Target="../media/image26.wmf"/><Relationship Id="rId10" Type="http://schemas.openxmlformats.org/officeDocument/2006/relationships/oleObject" Target="../embeddings/oleObject62.bin"/><Relationship Id="rId19" Type="http://schemas.openxmlformats.org/officeDocument/2006/relationships/image" Target="../media/image24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1.jpeg"/><Relationship Id="rId22" Type="http://schemas.openxmlformats.org/officeDocument/2006/relationships/oleObject" Target="../embeddings/oleObject6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oleObject" Target="../embeddings/oleObject72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67.bin"/><Relationship Id="rId21" Type="http://schemas.openxmlformats.org/officeDocument/2006/relationships/oleObject" Target="../embeddings/oleObject76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38.png"/><Relationship Id="rId17" Type="http://schemas.openxmlformats.org/officeDocument/2006/relationships/oleObject" Target="../embeddings/oleObject7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.wmf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wmf"/><Relationship Id="rId11" Type="http://schemas.openxmlformats.org/officeDocument/2006/relationships/image" Target="../media/image31.png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3.bin"/><Relationship Id="rId23" Type="http://schemas.openxmlformats.org/officeDocument/2006/relationships/image" Target="../media/image1.jpeg"/><Relationship Id="rId10" Type="http://schemas.openxmlformats.org/officeDocument/2006/relationships/image" Target="../media/image35.png"/><Relationship Id="rId19" Type="http://schemas.openxmlformats.org/officeDocument/2006/relationships/oleObject" Target="../embeddings/oleObject75.bin"/><Relationship Id="rId4" Type="http://schemas.openxmlformats.org/officeDocument/2006/relationships/image" Target="../media/image39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24.wmf"/><Relationship Id="rId22" Type="http://schemas.openxmlformats.org/officeDocument/2006/relationships/image" Target="../media/image4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81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80.bin"/><Relationship Id="rId5" Type="http://schemas.openxmlformats.org/officeDocument/2006/relationships/oleObject" Target="../embeddings/oleObject77.bin"/><Relationship Id="rId10" Type="http://schemas.openxmlformats.org/officeDocument/2006/relationships/image" Target="../media/image48.wmf"/><Relationship Id="rId4" Type="http://schemas.openxmlformats.org/officeDocument/2006/relationships/image" Target="../media/image1.jpeg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88.bin"/><Relationship Id="rId3" Type="http://schemas.openxmlformats.org/officeDocument/2006/relationships/image" Target="../media/image13.png"/><Relationship Id="rId7" Type="http://schemas.openxmlformats.org/officeDocument/2006/relationships/image" Target="../media/image51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55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7.bin"/><Relationship Id="rId20" Type="http://schemas.openxmlformats.org/officeDocument/2006/relationships/image" Target="../media/image1.jpeg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2.bin"/><Relationship Id="rId11" Type="http://schemas.openxmlformats.org/officeDocument/2006/relationships/image" Target="../media/image53.wmf"/><Relationship Id="rId5" Type="http://schemas.openxmlformats.org/officeDocument/2006/relationships/image" Target="../media/image14.png"/><Relationship Id="rId15" Type="http://schemas.openxmlformats.org/officeDocument/2006/relationships/image" Target="../media/image54.wmf"/><Relationship Id="rId10" Type="http://schemas.openxmlformats.org/officeDocument/2006/relationships/oleObject" Target="../embeddings/oleObject84.bin"/><Relationship Id="rId19" Type="http://schemas.openxmlformats.org/officeDocument/2006/relationships/image" Target="../media/image56.wmf"/><Relationship Id="rId4" Type="http://schemas.openxmlformats.org/officeDocument/2006/relationships/image" Target="../media/image23.png"/><Relationship Id="rId9" Type="http://schemas.openxmlformats.org/officeDocument/2006/relationships/image" Target="../media/image52.wmf"/><Relationship Id="rId14" Type="http://schemas.openxmlformats.org/officeDocument/2006/relationships/oleObject" Target="../embeddings/oleObject8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39.wmf"/><Relationship Id="rId18" Type="http://schemas.openxmlformats.org/officeDocument/2006/relationships/oleObject" Target="../embeddings/oleObject95.bin"/><Relationship Id="rId3" Type="http://schemas.openxmlformats.org/officeDocument/2006/relationships/image" Target="../media/image13.png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92.bin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4.bin"/><Relationship Id="rId20" Type="http://schemas.openxmlformats.org/officeDocument/2006/relationships/image" Target="../media/image1.jpeg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89.bin"/><Relationship Id="rId11" Type="http://schemas.openxmlformats.org/officeDocument/2006/relationships/image" Target="../media/image59.wmf"/><Relationship Id="rId5" Type="http://schemas.openxmlformats.org/officeDocument/2006/relationships/image" Target="../media/image14.png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91.bin"/><Relationship Id="rId19" Type="http://schemas.openxmlformats.org/officeDocument/2006/relationships/image" Target="../media/image62.wmf"/><Relationship Id="rId4" Type="http://schemas.openxmlformats.org/officeDocument/2006/relationships/image" Target="../media/image23.png"/><Relationship Id="rId9" Type="http://schemas.openxmlformats.org/officeDocument/2006/relationships/image" Target="../media/image58.wmf"/><Relationship Id="rId14" Type="http://schemas.openxmlformats.org/officeDocument/2006/relationships/oleObject" Target="../embeddings/oleObject9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3.wdp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8.png"/><Relationship Id="rId11" Type="http://schemas.openxmlformats.org/officeDocument/2006/relationships/image" Target="../media/image65.png"/><Relationship Id="rId5" Type="http://schemas.openxmlformats.org/officeDocument/2006/relationships/image" Target="../media/image39.wmf"/><Relationship Id="rId10" Type="http://schemas.openxmlformats.org/officeDocument/2006/relationships/image" Target="../media/image64.wmf"/><Relationship Id="rId4" Type="http://schemas.openxmlformats.org/officeDocument/2006/relationships/oleObject" Target="../embeddings/oleObject97.bin"/><Relationship Id="rId9" Type="http://schemas.openxmlformats.org/officeDocument/2006/relationships/oleObject" Target="../embeddings/oleObject9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72.w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76.png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1.wmf"/><Relationship Id="rId20" Type="http://schemas.openxmlformats.org/officeDocument/2006/relationships/image" Target="../media/image73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5.png"/><Relationship Id="rId11" Type="http://schemas.openxmlformats.org/officeDocument/2006/relationships/oleObject" Target="../embeddings/oleObject101.bin"/><Relationship Id="rId5" Type="http://schemas.openxmlformats.org/officeDocument/2006/relationships/image" Target="../media/image74.png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68.wmf"/><Relationship Id="rId19" Type="http://schemas.openxmlformats.org/officeDocument/2006/relationships/oleObject" Target="../embeddings/oleObject105.bin"/><Relationship Id="rId4" Type="http://schemas.openxmlformats.org/officeDocument/2006/relationships/image" Target="../media/image1.jpeg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70.wmf"/><Relationship Id="rId22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13" Type="http://schemas.openxmlformats.org/officeDocument/2006/relationships/image" Target="../media/image81.png"/><Relationship Id="rId3" Type="http://schemas.openxmlformats.org/officeDocument/2006/relationships/image" Target="../media/image1.jpeg"/><Relationship Id="rId7" Type="http://schemas.openxmlformats.org/officeDocument/2006/relationships/image" Target="../media/image77.wmf"/><Relationship Id="rId12" Type="http://schemas.microsoft.com/office/2007/relationships/hdphoto" Target="../media/hdphoto5.wdp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7.bin"/><Relationship Id="rId11" Type="http://schemas.openxmlformats.org/officeDocument/2006/relationships/image" Target="../media/image80.png"/><Relationship Id="rId5" Type="http://schemas.openxmlformats.org/officeDocument/2006/relationships/image" Target="../media/image71.wmf"/><Relationship Id="rId15" Type="http://schemas.microsoft.com/office/2007/relationships/hdphoto" Target="../media/hdphoto6.wdp"/><Relationship Id="rId10" Type="http://schemas.openxmlformats.org/officeDocument/2006/relationships/image" Target="../media/image79.png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78.wmf"/><Relationship Id="rId1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jpeg"/><Relationship Id="rId5" Type="http://schemas.openxmlformats.org/officeDocument/2006/relationships/image" Target="../media/image83.emf"/><Relationship Id="rId4" Type="http://schemas.openxmlformats.org/officeDocument/2006/relationships/image" Target="../media/image39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85.wm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111.bin"/><Relationship Id="rId17" Type="http://schemas.openxmlformats.org/officeDocument/2006/relationships/image" Target="../media/image8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113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png"/><Relationship Id="rId11" Type="http://schemas.openxmlformats.org/officeDocument/2006/relationships/image" Target="../media/image84.wmf"/><Relationship Id="rId5" Type="http://schemas.openxmlformats.org/officeDocument/2006/relationships/image" Target="../media/image2.png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110.bin"/><Relationship Id="rId4" Type="http://schemas.openxmlformats.org/officeDocument/2006/relationships/image" Target="../media/image6.jpeg"/><Relationship Id="rId9" Type="http://schemas.microsoft.com/office/2007/relationships/hdphoto" Target="../media/hdphoto1.wdp"/><Relationship Id="rId14" Type="http://schemas.openxmlformats.org/officeDocument/2006/relationships/oleObject" Target="../embeddings/oleObject11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microsoft.com/office/2007/relationships/hdphoto" Target="../media/hdphoto7.wdp"/><Relationship Id="rId3" Type="http://schemas.openxmlformats.org/officeDocument/2006/relationships/image" Target="../media/image1.jpeg"/><Relationship Id="rId7" Type="http://schemas.openxmlformats.org/officeDocument/2006/relationships/image" Target="../media/image84.wmf"/><Relationship Id="rId12" Type="http://schemas.openxmlformats.org/officeDocument/2006/relationships/image" Target="../media/image88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0.png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86.wmf"/><Relationship Id="rId5" Type="http://schemas.openxmlformats.org/officeDocument/2006/relationships/image" Target="../media/image13.png"/><Relationship Id="rId15" Type="http://schemas.microsoft.com/office/2007/relationships/hdphoto" Target="../media/hdphoto8.wdp"/><Relationship Id="rId10" Type="http://schemas.openxmlformats.org/officeDocument/2006/relationships/oleObject" Target="../embeddings/oleObject116.bin"/><Relationship Id="rId4" Type="http://schemas.openxmlformats.org/officeDocument/2006/relationships/image" Target="../media/image14.png"/><Relationship Id="rId9" Type="http://schemas.openxmlformats.org/officeDocument/2006/relationships/image" Target="../media/image85.wmf"/><Relationship Id="rId1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7.bin"/><Relationship Id="rId13" Type="http://schemas.openxmlformats.org/officeDocument/2006/relationships/image" Target="../media/image86.wm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1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.png"/><Relationship Id="rId11" Type="http://schemas.openxmlformats.org/officeDocument/2006/relationships/image" Target="../media/image85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18.bin"/><Relationship Id="rId4" Type="http://schemas.openxmlformats.org/officeDocument/2006/relationships/image" Target="../media/image14.png"/><Relationship Id="rId9" Type="http://schemas.openxmlformats.org/officeDocument/2006/relationships/image" Target="../media/image84.wmf"/><Relationship Id="rId1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5.wmf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oleObject" Target="../embeddings/oleObject121.bin"/><Relationship Id="rId17" Type="http://schemas.openxmlformats.org/officeDocument/2006/relationships/image" Target="../media/image9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4.png"/><Relationship Id="rId11" Type="http://schemas.openxmlformats.org/officeDocument/2006/relationships/image" Target="../media/image84.wmf"/><Relationship Id="rId5" Type="http://schemas.openxmlformats.org/officeDocument/2006/relationships/image" Target="../media/image92.png"/><Relationship Id="rId15" Type="http://schemas.openxmlformats.org/officeDocument/2006/relationships/image" Target="../media/image86.wmf"/><Relationship Id="rId10" Type="http://schemas.openxmlformats.org/officeDocument/2006/relationships/oleObject" Target="../embeddings/oleObject120.bin"/><Relationship Id="rId4" Type="http://schemas.openxmlformats.org/officeDocument/2006/relationships/image" Target="../media/image91.png"/><Relationship Id="rId9" Type="http://schemas.openxmlformats.org/officeDocument/2006/relationships/image" Target="../media/image5.png"/><Relationship Id="rId14" Type="http://schemas.openxmlformats.org/officeDocument/2006/relationships/oleObject" Target="../embeddings/oleObject12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oleObject" Target="../embeddings/oleObject124.bin"/><Relationship Id="rId18" Type="http://schemas.openxmlformats.org/officeDocument/2006/relationships/image" Target="../media/image86.wmf"/><Relationship Id="rId3" Type="http://schemas.openxmlformats.org/officeDocument/2006/relationships/image" Target="../media/image1.jpeg"/><Relationship Id="rId21" Type="http://schemas.openxmlformats.org/officeDocument/2006/relationships/image" Target="../media/image96.png"/><Relationship Id="rId7" Type="http://schemas.openxmlformats.org/officeDocument/2006/relationships/image" Target="../media/image91.png"/><Relationship Id="rId12" Type="http://schemas.openxmlformats.org/officeDocument/2006/relationships/image" Target="../media/image5.png"/><Relationship Id="rId17" Type="http://schemas.openxmlformats.org/officeDocument/2006/relationships/oleObject" Target="../embeddings/oleObject126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5.wmf"/><Relationship Id="rId20" Type="http://schemas.openxmlformats.org/officeDocument/2006/relationships/image" Target="../media/image93.png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5.png"/><Relationship Id="rId11" Type="http://schemas.openxmlformats.org/officeDocument/2006/relationships/image" Target="../media/image4.png"/><Relationship Id="rId5" Type="http://schemas.openxmlformats.org/officeDocument/2006/relationships/image" Target="../media/image94.wmf"/><Relationship Id="rId15" Type="http://schemas.openxmlformats.org/officeDocument/2006/relationships/oleObject" Target="../embeddings/oleObject125.bin"/><Relationship Id="rId10" Type="http://schemas.openxmlformats.org/officeDocument/2006/relationships/image" Target="../media/image13.png"/><Relationship Id="rId19" Type="http://schemas.openxmlformats.org/officeDocument/2006/relationships/image" Target="../media/image12.png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4.png"/><Relationship Id="rId14" Type="http://schemas.openxmlformats.org/officeDocument/2006/relationships/image" Target="../media/image8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ti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412776"/>
            <a:ext cx="8640960" cy="144016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View Interpolation With Structured Depth From Multiview Video</a:t>
            </a:r>
            <a:endParaRPr lang="en-US" sz="3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728" y="3645024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Pravin Kumar Rana and Markus Flierl </a:t>
            </a:r>
          </a:p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ACCESS Linnaeus Center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 School of Electrical Engineering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KTH Royal Institute of Technology 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Stockholm, Sweden</a:t>
            </a:r>
          </a:p>
        </p:txBody>
      </p:sp>
      <p:pic>
        <p:nvPicPr>
          <p:cNvPr id="1126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7937" y="131490"/>
            <a:ext cx="9144000" cy="72008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66CC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2400" b="1" dirty="0" smtClean="0">
                <a:solidFill>
                  <a:srgbClr val="0066CC"/>
                </a:solidFill>
                <a:latin typeface="Arial" pitchFamily="34" charset="0"/>
                <a:cs typeface="Arial" pitchFamily="34" charset="0"/>
              </a:rPr>
              <a:t>uropean Signal Processing Conference 2011</a:t>
            </a:r>
            <a:endParaRPr lang="en-US" sz="2400" b="1" dirty="0">
              <a:solidFill>
                <a:srgbClr val="0066CC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90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5577" y="3284984"/>
            <a:ext cx="1080039" cy="4633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Virtual Camera</a:t>
            </a:r>
            <a:endParaRPr lang="en-US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872288" y="1052736"/>
            <a:ext cx="1444128" cy="4771578"/>
            <a:chOff x="751384" y="927770"/>
            <a:chExt cx="1444128" cy="4771578"/>
          </a:xfrm>
        </p:grpSpPr>
        <p:grpSp>
          <p:nvGrpSpPr>
            <p:cNvPr id="49" name="Group 48"/>
            <p:cNvGrpSpPr/>
            <p:nvPr/>
          </p:nvGrpSpPr>
          <p:grpSpPr>
            <a:xfrm>
              <a:off x="751384" y="1379393"/>
              <a:ext cx="1444128" cy="3885810"/>
              <a:chOff x="751384" y="1379393"/>
              <a:chExt cx="1444128" cy="3885810"/>
            </a:xfrm>
          </p:grpSpPr>
          <p:pic>
            <p:nvPicPr>
              <p:cNvPr id="53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84" y="137939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9914" y="4188504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2" descr="C:\Coding\Projects\DepthEnhancementTool\DET\DETTest\Newspaper\src_view_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84" y="2811437"/>
                <a:ext cx="1440160" cy="108012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3" name="Oval 42"/>
            <p:cNvSpPr/>
            <p:nvPr/>
          </p:nvSpPr>
          <p:spPr>
            <a:xfrm>
              <a:off x="1441748" y="1229366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447081" y="1085350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447944" y="927770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442889" y="5650429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448222" y="5506413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449085" y="5348833"/>
              <a:ext cx="46762" cy="4891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87810" y="1566317"/>
            <a:ext cx="1235918" cy="3763466"/>
            <a:chOff x="6081911" y="1547267"/>
            <a:chExt cx="1235918" cy="376346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713" y="1547267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693" y="2976939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911" y="4349786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1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05" y="293640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891467" y="3267596"/>
            <a:ext cx="1080039" cy="4633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Virtual View</a:t>
            </a:r>
            <a:endParaRPr lang="en-US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6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654993" y="836712"/>
            <a:ext cx="7666756" cy="5043145"/>
            <a:chOff x="366961" y="1118075"/>
            <a:chExt cx="7666756" cy="5043145"/>
          </a:xfrm>
        </p:grpSpPr>
        <p:grpSp>
          <p:nvGrpSpPr>
            <p:cNvPr id="18" name="Group 17"/>
            <p:cNvGrpSpPr/>
            <p:nvPr/>
          </p:nvGrpSpPr>
          <p:grpSpPr>
            <a:xfrm>
              <a:off x="366961" y="1487407"/>
              <a:ext cx="7666756" cy="4317857"/>
              <a:chOff x="366961" y="1487407"/>
              <a:chExt cx="7666756" cy="431785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66961" y="1487407"/>
                <a:ext cx="7666756" cy="4317857"/>
                <a:chOff x="294953" y="1476870"/>
                <a:chExt cx="7666756" cy="4317857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294953" y="1476870"/>
                  <a:ext cx="7666756" cy="4317857"/>
                  <a:chOff x="-209103" y="1556792"/>
                  <a:chExt cx="7666756" cy="4317857"/>
                </a:xfrm>
              </p:grpSpPr>
              <p:sp>
                <p:nvSpPr>
                  <p:cNvPr id="38" name="Right Arrow 37"/>
                  <p:cNvSpPr/>
                  <p:nvPr/>
                </p:nvSpPr>
                <p:spPr>
                  <a:xfrm>
                    <a:off x="5453261" y="3213209"/>
                    <a:ext cx="492224" cy="767847"/>
                  </a:xfrm>
                  <a:prstGeom prst="rightArrow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b="1" dirty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-209103" y="1556792"/>
                    <a:ext cx="7666756" cy="4317857"/>
                    <a:chOff x="-184917" y="1556792"/>
                    <a:chExt cx="7666756" cy="4317857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-184917" y="1556792"/>
                      <a:ext cx="7666756" cy="4317857"/>
                      <a:chOff x="-184917" y="1556792"/>
                      <a:chExt cx="7666756" cy="4317857"/>
                    </a:xfrm>
                  </p:grpSpPr>
                  <p:grpSp>
                    <p:nvGrpSpPr>
                      <p:cNvPr id="44" name="Group 43"/>
                      <p:cNvGrpSpPr/>
                      <p:nvPr/>
                    </p:nvGrpSpPr>
                    <p:grpSpPr>
                      <a:xfrm>
                        <a:off x="-184917" y="1556792"/>
                        <a:ext cx="7666756" cy="4317857"/>
                        <a:chOff x="-569143" y="1556792"/>
                        <a:chExt cx="7666756" cy="4317857"/>
                      </a:xfrm>
                    </p:grpSpPr>
                    <p:sp>
                      <p:nvSpPr>
                        <p:cNvPr id="48" name="Right Arrow 47"/>
                        <p:cNvSpPr/>
                        <p:nvPr/>
                      </p:nvSpPr>
                      <p:spPr>
                        <a:xfrm>
                          <a:off x="2099542" y="1765693"/>
                          <a:ext cx="1377282" cy="857999"/>
                        </a:xfrm>
                        <a:prstGeom prst="rightArrow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3D Warping</a:t>
                          </a:r>
                          <a:endParaRPr lang="en-US" sz="1600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  <p:pic>
                      <p:nvPicPr>
                        <p:cNvPr id="50" name="Picture 2" descr="C:\Coding\Projects\DepthEnhancementTool\DET\DETTest\Newspaper\src_view_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7453" y="3049909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aphicFrame>
                      <p:nvGraphicFramePr>
                        <p:cNvPr id="52" name="Object 51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224992429"/>
                            </p:ext>
                          </p:extLst>
                        </p:nvPr>
                      </p:nvGraphicFramePr>
                      <p:xfrm>
                        <a:off x="-569143" y="2006013"/>
                        <a:ext cx="695325" cy="341312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26318" name="Equation" r:id="rId5" imgW="368280" imgH="177480" progId="Equation.3">
                                <p:embed/>
                              </p:oleObj>
                            </mc:Choice>
                            <mc:Fallback>
                              <p:oleObj name="Equation" r:id="rId5" imgW="36828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569143" y="2006013"/>
                                      <a:ext cx="695325" cy="34131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53" name="Object 52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074527138"/>
                            </p:ext>
                          </p:extLst>
                        </p:nvPr>
                      </p:nvGraphicFramePr>
                      <p:xfrm>
                        <a:off x="5806477" y="2696160"/>
                        <a:ext cx="1084263" cy="336550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26319" name="Equation" r:id="rId7" imgW="571320" imgH="177480" progId="Equation.3">
                                <p:embed/>
                              </p:oleObj>
                            </mc:Choice>
                            <mc:Fallback>
                              <p:oleObj name="Equation" r:id="rId7" imgW="57132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8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806477" y="2696160"/>
                                      <a:ext cx="1084263" cy="33655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54" name="Object 53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894270263"/>
                            </p:ext>
                          </p:extLst>
                        </p:nvPr>
                      </p:nvGraphicFramePr>
                      <p:xfrm>
                        <a:off x="-568460" y="4842900"/>
                        <a:ext cx="693737" cy="33496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26320" name="Equation" r:id="rId9" imgW="368280" imgH="177480" progId="Equation.3">
                                <p:embed/>
                              </p:oleObj>
                            </mc:Choice>
                            <mc:Fallback>
                              <p:oleObj name="Equation" r:id="rId9" imgW="36828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0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568460" y="4842900"/>
                                      <a:ext cx="693737" cy="33496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55" name="Group 54"/>
                        <p:cNvGrpSpPr/>
                        <p:nvPr/>
                      </p:nvGrpSpPr>
                      <p:grpSpPr>
                        <a:xfrm>
                          <a:off x="107504" y="1556792"/>
                          <a:ext cx="1920030" cy="1512168"/>
                          <a:chOff x="107504" y="1087636"/>
                          <a:chExt cx="1920030" cy="1512168"/>
                        </a:xfrm>
                      </p:grpSpPr>
                      <p:pic>
                        <p:nvPicPr>
                          <p:cNvPr id="60" name="Picture 2" descr="C:\Coding\Projects\DepthEnhancementTool\DET\DETTest\Newspaper\log\cReferenceDepth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504" y="1087636"/>
                            <a:ext cx="1444984" cy="108367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1" name="Picture 4" descr="C:\Coding\Projects\DepthEnhancementTool\DET\DETTest\Newspaper\src_view_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374" y="1519683"/>
                            <a:ext cx="1440160" cy="108012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56" name="Group 55"/>
                        <p:cNvGrpSpPr/>
                        <p:nvPr/>
                      </p:nvGrpSpPr>
                      <p:grpSpPr>
                        <a:xfrm>
                          <a:off x="107504" y="4361920"/>
                          <a:ext cx="1923998" cy="1512729"/>
                          <a:chOff x="107462" y="2270128"/>
                          <a:chExt cx="1923998" cy="1512729"/>
                        </a:xfrm>
                      </p:grpSpPr>
                      <p:pic>
                        <p:nvPicPr>
                          <p:cNvPr id="58" name="Picture 4" descr="C:\Coding\Projects\DepthEnhancementTool\DET\DETTest\Newspaper\log\cReferenceDepth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462" y="2270128"/>
                            <a:ext cx="1444985" cy="10836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59" name="Picture 3" descr="C:\Coding\Projects\DepthEnhancementTool\DET\DETTest\Newspaper\src_view_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5862" y="2706158"/>
                            <a:ext cx="1435598" cy="107669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57" name="Down Arrow 56"/>
                        <p:cNvSpPr/>
                        <p:nvPr/>
                      </p:nvSpPr>
                      <p:spPr>
                        <a:xfrm>
                          <a:off x="3606377" y="2809865"/>
                          <a:ext cx="1377282" cy="411025"/>
                        </a:xfrm>
                        <a:prstGeom prst="downArrow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6" name="Right Arrow 45"/>
                      <p:cNvSpPr/>
                      <p:nvPr/>
                    </p:nvSpPr>
                    <p:spPr>
                      <a:xfrm>
                        <a:off x="2483768" y="4576867"/>
                        <a:ext cx="1377282" cy="857999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3D Warping</a:t>
                        </a:r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4016325" y="3267764"/>
                      <a:ext cx="1377282" cy="655767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Hole Filling &amp; Inpainting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3" name="Up Arrow 42"/>
                    <p:cNvSpPr/>
                    <p:nvPr/>
                  </p:nvSpPr>
                  <p:spPr>
                    <a:xfrm>
                      <a:off x="3987167" y="3961993"/>
                      <a:ext cx="1377282" cy="411025"/>
                    </a:xfrm>
                    <a:prstGeom prst="up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  <p:pic>
              <p:nvPicPr>
                <p:cNvPr id="36" name="Picture 44" descr="C:\Coding\Projects\SDIBR\ConnectionInfoViewSynthesis\CVSynthesis\CVSTest\v0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27015" y="1572930"/>
                  <a:ext cx="1444906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5" descr="C:\Coding\Projects\SDIBR\ConnectionInfoViewSynthesis\CVSynthesis\CVSTest\v2.bmp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8719" y="4388493"/>
                  <a:ext cx="1433202" cy="1074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5886450" y="1835102"/>
                <a:ext cx="1307529" cy="580407"/>
                <a:chOff x="5886450" y="1835102"/>
                <a:chExt cx="1307529" cy="580407"/>
              </a:xfrm>
            </p:grpSpPr>
            <p:sp>
              <p:nvSpPr>
                <p:cNvPr id="10" name="Cloud 9"/>
                <p:cNvSpPr/>
                <p:nvPr/>
              </p:nvSpPr>
              <p:spPr>
                <a:xfrm>
                  <a:off x="6201586" y="1835102"/>
                  <a:ext cx="992393" cy="580407"/>
                </a:xfrm>
                <a:prstGeom prst="cloud">
                  <a:avLst/>
                </a:prstGeom>
                <a:noFill/>
                <a:ln w="22225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latin typeface="Vijaya" pitchFamily="34" charset="0"/>
                      <a:cs typeface="Vijaya" pitchFamily="34" charset="0"/>
                    </a:rPr>
                    <a:t>Hole</a:t>
                  </a:r>
                  <a:endParaRPr lang="en-US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5886450" y="2209800"/>
                  <a:ext cx="381000" cy="155330"/>
                </a:xfrm>
                <a:custGeom>
                  <a:avLst/>
                  <a:gdLst>
                    <a:gd name="connsiteX0" fmla="*/ 0 w 381000"/>
                    <a:gd name="connsiteY0" fmla="*/ 0 h 155330"/>
                    <a:gd name="connsiteX1" fmla="*/ 228600 w 381000"/>
                    <a:gd name="connsiteY1" fmla="*/ 152400 h 155330"/>
                    <a:gd name="connsiteX2" fmla="*/ 381000 w 381000"/>
                    <a:gd name="connsiteY2" fmla="*/ 85725 h 15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55330">
                      <a:moveTo>
                        <a:pt x="0" y="0"/>
                      </a:moveTo>
                      <a:cubicBezTo>
                        <a:pt x="82550" y="69056"/>
                        <a:pt x="165100" y="138113"/>
                        <a:pt x="228600" y="152400"/>
                      </a:cubicBezTo>
                      <a:cubicBezTo>
                        <a:pt x="292100" y="166688"/>
                        <a:pt x="336550" y="126206"/>
                        <a:pt x="381000" y="85725"/>
                      </a:cubicBezTo>
                    </a:path>
                  </a:pathLst>
                </a:custGeom>
                <a:noFill/>
                <a:ln w="22225">
                  <a:solidFill>
                    <a:srgbClr val="C00000"/>
                  </a:solidFill>
                  <a:prstDash val="solid"/>
                  <a:headEnd type="arrow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1043608" y="1118075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Estimated Depth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46309" y="2999575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Reference Texture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43608" y="3910388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Estimated Depth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6309" y="5791888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Reference Texture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827077" y="92121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Warped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57789" y="37865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Virtual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27077" y="516507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Warped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82923" y="5867206"/>
            <a:ext cx="6019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Example</a:t>
            </a:r>
            <a:r>
              <a:rPr lang="en-US" sz="2000" b="1" dirty="0">
                <a:latin typeface="Vijaya" pitchFamily="34" charset="0"/>
                <a:cs typeface="Vijaya" pitchFamily="34" charset="0"/>
              </a:rPr>
              <a:t>: MPEG View Synthesis Reference </a:t>
            </a:r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Software 3.5 (VSRS 3.5)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5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Depth Estimation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664096" y="796062"/>
            <a:ext cx="5860232" cy="5409312"/>
            <a:chOff x="1448072" y="796062"/>
            <a:chExt cx="5860232" cy="5409312"/>
          </a:xfrm>
        </p:grpSpPr>
        <p:grpSp>
          <p:nvGrpSpPr>
            <p:cNvPr id="23" name="Group 22"/>
            <p:cNvGrpSpPr/>
            <p:nvPr/>
          </p:nvGrpSpPr>
          <p:grpSpPr>
            <a:xfrm>
              <a:off x="1448072" y="796062"/>
              <a:ext cx="5860232" cy="5409312"/>
              <a:chOff x="1448072" y="616062"/>
              <a:chExt cx="5860232" cy="5409312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2131655"/>
                  </p:ext>
                </p:extLst>
              </p:nvPr>
            </p:nvGraphicFramePr>
            <p:xfrm>
              <a:off x="4125094" y="3875906"/>
              <a:ext cx="530225" cy="336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506" name="Equation" r:id="rId4" imgW="279360" imgH="177480" progId="Equation.3">
                      <p:embed/>
                    </p:oleObj>
                  </mc:Choice>
                  <mc:Fallback>
                    <p:oleObj name="Equation" r:id="rId4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5094" y="3875906"/>
                            <a:ext cx="530225" cy="3365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" name="Group 14"/>
              <p:cNvGrpSpPr/>
              <p:nvPr/>
            </p:nvGrpSpPr>
            <p:grpSpPr>
              <a:xfrm>
                <a:off x="1448072" y="616062"/>
                <a:ext cx="5860232" cy="5409312"/>
                <a:chOff x="1448072" y="597012"/>
                <a:chExt cx="5860232" cy="5409312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448072" y="946070"/>
                  <a:ext cx="5860232" cy="4650619"/>
                  <a:chOff x="1648097" y="792957"/>
                  <a:chExt cx="5860232" cy="4650619"/>
                </a:xfrm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648097" y="1134269"/>
                    <a:ext cx="5860232" cy="4309307"/>
                    <a:chOff x="1648097" y="1134269"/>
                    <a:chExt cx="5860232" cy="4309307"/>
                  </a:xfrm>
                </p:grpSpPr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1648097" y="1134269"/>
                      <a:ext cx="5860232" cy="2569474"/>
                      <a:chOff x="1648097" y="1134269"/>
                      <a:chExt cx="5860232" cy="2569474"/>
                    </a:xfrm>
                  </p:grpSpPr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1648097" y="1134269"/>
                        <a:ext cx="5860232" cy="2569474"/>
                        <a:chOff x="1504081" y="1350293"/>
                        <a:chExt cx="5860232" cy="2569474"/>
                      </a:xfrm>
                    </p:grpSpPr>
                    <p:grpSp>
                      <p:nvGrpSpPr>
                        <p:cNvPr id="27" name="Group 26"/>
                        <p:cNvGrpSpPr/>
                        <p:nvPr/>
                      </p:nvGrpSpPr>
                      <p:grpSpPr>
                        <a:xfrm>
                          <a:off x="1819697" y="2724510"/>
                          <a:ext cx="5256583" cy="1195257"/>
                          <a:chOff x="2176099" y="2671166"/>
                          <a:chExt cx="4300841" cy="1059918"/>
                        </a:xfrm>
                      </p:grpSpPr>
                      <p:cxnSp>
                        <p:nvCxnSpPr>
                          <p:cNvPr id="25" name="Straight Arrow Connector 24"/>
                          <p:cNvCxnSpPr>
                            <a:stCxn id="12" idx="2"/>
                            <a:endCxn id="33" idx="0"/>
                          </p:cNvCxnSpPr>
                          <p:nvPr/>
                        </p:nvCxnSpPr>
                        <p:spPr>
                          <a:xfrm flipH="1">
                            <a:off x="4325068" y="3530627"/>
                            <a:ext cx="1451" cy="200457"/>
                          </a:xfrm>
                          <a:prstGeom prst="straightConnector1">
                            <a:avLst/>
                          </a:prstGeom>
                          <a:ln w="22225"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9" name="Group 18"/>
                          <p:cNvGrpSpPr/>
                          <p:nvPr/>
                        </p:nvGrpSpPr>
                        <p:grpSpPr>
                          <a:xfrm>
                            <a:off x="2176099" y="2671166"/>
                            <a:ext cx="4300841" cy="859461"/>
                            <a:chOff x="2176100" y="2671166"/>
                            <a:chExt cx="4300840" cy="859461"/>
                          </a:xfrm>
                        </p:grpSpPr>
                        <p:sp>
                          <p:nvSpPr>
                            <p:cNvPr id="12" name="Rectangle 11"/>
                            <p:cNvSpPr/>
                            <p:nvPr/>
                          </p:nvSpPr>
                          <p:spPr>
                            <a:xfrm>
                              <a:off x="2176100" y="2983597"/>
                              <a:ext cx="4300840" cy="547030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n w="19050"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2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2400" b="1" dirty="0" smtClean="0">
                                  <a:solidFill>
                                    <a:schemeClr val="tx1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Depth Estimation </a:t>
                              </a:r>
                            </a:p>
                            <a:p>
                              <a:pPr algn="ctr"/>
                              <a:r>
                                <a:rPr lang="en-US" b="1" dirty="0" smtClean="0">
                                  <a:solidFill>
                                    <a:schemeClr val="tx1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Example: MPEG Depth Estimation Reference Software DERS </a:t>
                              </a:r>
                              <a:endParaRPr lang="en-US" b="1" dirty="0">
                                <a:solidFill>
                                  <a:schemeClr val="tx1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" name="Straight Arrow Connector 3"/>
                            <p:cNvCxnSpPr>
                              <a:stCxn id="20" idx="2"/>
                              <a:endCxn id="12" idx="0"/>
                            </p:cNvCxnSpPr>
                            <p:nvPr/>
                          </p:nvCxnSpPr>
                          <p:spPr>
                            <a:xfrm>
                              <a:off x="4311281" y="2671166"/>
                              <a:ext cx="15239" cy="312431"/>
                            </a:xfrm>
                            <a:prstGeom prst="straightConnector1">
                              <a:avLst/>
                            </a:prstGeom>
                            <a:ln w="22225"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3" name="Group 2"/>
                        <p:cNvGrpSpPr/>
                        <p:nvPr/>
                      </p:nvGrpSpPr>
                      <p:grpSpPr>
                        <a:xfrm>
                          <a:off x="1504081" y="1350293"/>
                          <a:ext cx="5860232" cy="1374217"/>
                          <a:chOff x="1858787" y="1534313"/>
                          <a:chExt cx="5860232" cy="1374217"/>
                        </a:xfrm>
                      </p:grpSpPr>
                      <p:pic>
                        <p:nvPicPr>
                          <p:cNvPr id="20" name="Picture 2" descr="C:\Coding\Projects\DepthEnhancementTool\DET\DETTest\Newspaper\src_view_1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0177" y="1537691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1" name="Picture 3" descr="C:\Coding\Projects\DepthEnhancementTool\DET\DETTest\Newspaper\src_view_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91235" y="1534981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2" name="Picture 4" descr="C:\Coding\Projects\DepthEnhancementTool\DET\DETTest\Newspaper\src_view_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8787" y="1534313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57" name="Group 56"/>
                      <p:cNvGrpSpPr/>
                      <p:nvPr/>
                    </p:nvGrpSpPr>
                    <p:grpSpPr>
                      <a:xfrm>
                        <a:off x="2561989" y="2505108"/>
                        <a:ext cx="1003438" cy="365730"/>
                        <a:chOff x="2561989" y="2505108"/>
                        <a:chExt cx="1003438" cy="365730"/>
                      </a:xfrm>
                    </p:grpSpPr>
                    <p:cxnSp>
                      <p:nvCxnSpPr>
                        <p:cNvPr id="52" name="Straight Connector 51"/>
                        <p:cNvCxnSpPr>
                          <a:stCxn id="22" idx="2"/>
                        </p:cNvCxnSpPr>
                        <p:nvPr/>
                      </p:nvCxnSpPr>
                      <p:spPr>
                        <a:xfrm>
                          <a:off x="2561989" y="2505108"/>
                          <a:ext cx="0" cy="156187"/>
                        </a:xfrm>
                        <a:prstGeom prst="line">
                          <a:avLst/>
                        </a:prstGeom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2561989" y="2661295"/>
                          <a:ext cx="1003438" cy="0"/>
                        </a:xfrm>
                        <a:prstGeom prst="line">
                          <a:avLst/>
                        </a:prstGeom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Arrow Connector 55"/>
                        <p:cNvCxnSpPr/>
                        <p:nvPr/>
                      </p:nvCxnSpPr>
                      <p:spPr>
                        <a:xfrm>
                          <a:off x="3565427" y="2651770"/>
                          <a:ext cx="0" cy="219068"/>
                        </a:xfrm>
                        <a:prstGeom prst="straightConnector1">
                          <a:avLst/>
                        </a:prstGeom>
                        <a:ln w="22225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4" name="Straight Arrow Connector 63"/>
                      <p:cNvCxnSpPr/>
                      <p:nvPr/>
                    </p:nvCxnSpPr>
                    <p:spPr>
                      <a:xfrm>
                        <a:off x="5620569" y="2641745"/>
                        <a:ext cx="0" cy="219068"/>
                      </a:xfrm>
                      <a:prstGeom prst="straightConnector1">
                        <a:avLst/>
                      </a:prstGeom>
                      <a:ln w="22225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67" name="Picture 3" descr="C:\Coding\Projects\DepthEnhancementTool\DET\DETTest\Newspaper\log\cReferenceDepth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6168" y="4057555"/>
                      <a:ext cx="1848128" cy="13860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aphicFrame>
                <p:nvGraphicFramePr>
                  <p:cNvPr id="69" name="Object 6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573740007"/>
                      </p:ext>
                    </p:extLst>
                  </p:nvPr>
                </p:nvGraphicFramePr>
                <p:xfrm>
                  <a:off x="2214326" y="792957"/>
                  <a:ext cx="695325" cy="341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507" name="Equation" r:id="rId10" imgW="368280" imgH="177480" progId="Equation.3">
                          <p:embed/>
                        </p:oleObj>
                      </mc:Choice>
                      <mc:Fallback>
                        <p:oleObj name="Equation" r:id="rId10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14326" y="792957"/>
                                <a:ext cx="695325" cy="3413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0" name="Object 6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750700808"/>
                      </p:ext>
                    </p:extLst>
                  </p:nvPr>
                </p:nvGraphicFramePr>
                <p:xfrm>
                  <a:off x="4375226" y="813231"/>
                  <a:ext cx="530225" cy="33655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508" name="Equation" r:id="rId12" imgW="279360" imgH="177480" progId="Equation.3">
                          <p:embed/>
                        </p:oleObj>
                      </mc:Choice>
                      <mc:Fallback>
                        <p:oleObj name="Equation" r:id="rId12" imgW="27936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75226" y="813231"/>
                                <a:ext cx="530225" cy="33655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1" name="Object 7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619371643"/>
                      </p:ext>
                    </p:extLst>
                  </p:nvPr>
                </p:nvGraphicFramePr>
                <p:xfrm>
                  <a:off x="6247568" y="822802"/>
                  <a:ext cx="693737" cy="3349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5509" name="Equation" r:id="rId14" imgW="368280" imgH="177480" progId="Equation.3">
                          <p:embed/>
                        </p:oleObj>
                      </mc:Choice>
                      <mc:Fallback>
                        <p:oleObj name="Equation" r:id="rId14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47568" y="822802"/>
                                <a:ext cx="693737" cy="3349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473223" y="597012"/>
                  <a:ext cx="18140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latin typeface="Vijaya" pitchFamily="34" charset="0"/>
                      <a:cs typeface="Vijaya" pitchFamily="34" charset="0"/>
                    </a:rPr>
                    <a:t>Reference Textures</a:t>
                  </a:r>
                  <a:endParaRPr lang="en-US" sz="2000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406547" y="5606214"/>
                  <a:ext cx="19928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Vijaya" pitchFamily="34" charset="0"/>
                      <a:cs typeface="Vijaya" pitchFamily="34" charset="0"/>
                    </a:rPr>
                    <a:t>Estimated Depth Map</a:t>
                  </a:r>
                  <a:endParaRPr lang="en-US" sz="2000" dirty="0">
                    <a:latin typeface="Vijaya" pitchFamily="34" charset="0"/>
                    <a:cs typeface="Vijaya" pitchFamily="34" charset="0"/>
                  </a:endParaRPr>
                </a:p>
              </p:txBody>
            </p:sp>
          </p:grpSp>
        </p:grpSp>
        <p:cxnSp>
          <p:nvCxnSpPr>
            <p:cNvPr id="44" name="Straight Connector 43"/>
            <p:cNvCxnSpPr/>
            <p:nvPr/>
          </p:nvCxnSpPr>
          <p:spPr>
            <a:xfrm>
              <a:off x="5416387" y="2996952"/>
              <a:ext cx="100343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14492" y="2852936"/>
              <a:ext cx="0" cy="1561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loud 50"/>
          <p:cNvSpPr/>
          <p:nvPr/>
        </p:nvSpPr>
        <p:spPr>
          <a:xfrm>
            <a:off x="251520" y="3244162"/>
            <a:ext cx="1584176" cy="1552990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Common Practice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6"/>
            <a:ext cx="8229600" cy="9700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5256722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31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4435906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32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3699527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33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4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461040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40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978681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41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7024570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42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5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6777" y="3090664"/>
            <a:ext cx="914400" cy="914400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972790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4461040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4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0978681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5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27024570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66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6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66777" y="3086720"/>
            <a:ext cx="3937270" cy="918344"/>
            <a:chOff x="1085763" y="2463180"/>
            <a:chExt cx="3937270" cy="918344"/>
          </a:xfrm>
        </p:grpSpPr>
        <p:sp>
          <p:nvSpPr>
            <p:cNvPr id="18" name="Oval 17"/>
            <p:cNvSpPr/>
            <p:nvPr/>
          </p:nvSpPr>
          <p:spPr>
            <a:xfrm>
              <a:off x="1085763" y="246712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108633" y="2463180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8" idx="6"/>
              <a:endCxn id="19" idx="2"/>
            </p:cNvCxnSpPr>
            <p:nvPr/>
          </p:nvCxnSpPr>
          <p:spPr>
            <a:xfrm flipV="1">
              <a:off x="2000163" y="2920380"/>
              <a:ext cx="2108470" cy="394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982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6"/>
            <a:ext cx="8229600" cy="9700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2571059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86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4305326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87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7582328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88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1066777" y="3077344"/>
            <a:ext cx="6961607" cy="927720"/>
            <a:chOff x="1085763" y="2453804"/>
            <a:chExt cx="6961607" cy="927720"/>
          </a:xfrm>
        </p:grpSpPr>
        <p:sp>
          <p:nvSpPr>
            <p:cNvPr id="3" name="Oval 2"/>
            <p:cNvSpPr/>
            <p:nvPr/>
          </p:nvSpPr>
          <p:spPr>
            <a:xfrm>
              <a:off x="1085763" y="246712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108633" y="2463180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32970" y="245380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6"/>
              <a:endCxn id="16" idx="2"/>
            </p:cNvCxnSpPr>
            <p:nvPr/>
          </p:nvCxnSpPr>
          <p:spPr>
            <a:xfrm flipV="1">
              <a:off x="2000163" y="2920380"/>
              <a:ext cx="2108470" cy="394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023033" y="2911004"/>
              <a:ext cx="2107347" cy="1332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6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54253" y="993701"/>
            <a:ext cx="7297745" cy="1617811"/>
            <a:chOff x="357436" y="932111"/>
            <a:chExt cx="7297745" cy="1617811"/>
          </a:xfrm>
        </p:grpSpPr>
        <p:pic>
          <p:nvPicPr>
            <p:cNvPr id="11266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 descr="C:\Papers\Publish\EUSIPCO\Presentation\WarpDepth2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183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Papers\Publish\EUSIPCO\Presentation\WarpDepth0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36" y="932111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18720620"/>
                </p:ext>
              </p:extLst>
            </p:nvPr>
          </p:nvGraphicFramePr>
          <p:xfrm>
            <a:off x="954756" y="2235026"/>
            <a:ext cx="528638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23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756" y="2235026"/>
                          <a:ext cx="528638" cy="26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3617828"/>
                </p:ext>
              </p:extLst>
            </p:nvPr>
          </p:nvGraphicFramePr>
          <p:xfrm>
            <a:off x="3367756" y="2284809"/>
            <a:ext cx="57785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24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56" y="2284809"/>
                          <a:ext cx="57785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5895666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25" name="Equation" r:id="rId10" imgW="304560" imgH="126720" progId="Equation.3">
                    <p:embed/>
                  </p:oleObj>
                </mc:Choice>
                <mc:Fallback>
                  <p:oleObj name="Equation" r:id="rId10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7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71240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19" name="Equation" r:id="rId4" imgW="279360" imgH="139680" progId="Equation.3">
                  <p:embed/>
                </p:oleObj>
              </mc:Choice>
              <mc:Fallback>
                <p:oleObj name="Equation" r:id="rId4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11941"/>
              </p:ext>
            </p:extLst>
          </p:nvPr>
        </p:nvGraphicFramePr>
        <p:xfrm>
          <a:off x="5973797" y="3878035"/>
          <a:ext cx="3127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020" name="Equation" r:id="rId6" imgW="139680" imgH="164880" progId="Equation.3">
                  <p:embed/>
                </p:oleObj>
              </mc:Choice>
              <mc:Fallback>
                <p:oleObj name="Equation" r:id="rId6" imgW="139680" imgH="16488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97" y="3878035"/>
                        <a:ext cx="3127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551510" y="3610272"/>
            <a:ext cx="1440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3D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Warping to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a principal viewpoint p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 32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393000" y="1022999"/>
            <a:ext cx="4858998" cy="1588513"/>
            <a:chOff x="2796183" y="961409"/>
            <a:chExt cx="4858998" cy="1588513"/>
          </a:xfrm>
        </p:grpSpPr>
        <p:pic>
          <p:nvPicPr>
            <p:cNvPr id="21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Papers\Publish\EUSIPCO\Presentation\WarpDepth22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183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7669809"/>
                </p:ext>
              </p:extLst>
            </p:nvPr>
          </p:nvGraphicFramePr>
          <p:xfrm>
            <a:off x="3367756" y="2284809"/>
            <a:ext cx="57785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21" name="Equation" r:id="rId11" imgW="304560" imgH="139680" progId="Equation.3">
                    <p:embed/>
                  </p:oleObj>
                </mc:Choice>
                <mc:Fallback>
                  <p:oleObj name="Equation" r:id="rId11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56" y="2284809"/>
                          <a:ext cx="57785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0246438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022" name="Equation" r:id="rId13" imgW="304560" imgH="126720" progId="Equation.3">
                    <p:embed/>
                  </p:oleObj>
                </mc:Choice>
                <mc:Fallback>
                  <p:oleObj name="Equation" r:id="rId13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6077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C:\Papers\Publish\EUSIPCO\Presentation\WarpDepthMap02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95" y="3429000"/>
            <a:ext cx="1766069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371877"/>
              </p:ext>
            </p:extLst>
          </p:nvPr>
        </p:nvGraphicFramePr>
        <p:xfrm>
          <a:off x="3604436" y="4775523"/>
          <a:ext cx="576262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3" name="Equation" r:id="rId4" imgW="304560" imgH="139680" progId="Equation.3">
                  <p:embed/>
                </p:oleObj>
              </mc:Choice>
              <mc:Fallback>
                <p:oleObj name="Equation" r:id="rId4" imgW="3045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436" y="4775523"/>
                        <a:ext cx="576262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971240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4" name="Equation" r:id="rId7" imgW="279360" imgH="139680" progId="Equation.3">
                  <p:embed/>
                </p:oleObj>
              </mc:Choice>
              <mc:Fallback>
                <p:oleObj name="Equation" r:id="rId7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411941"/>
              </p:ext>
            </p:extLst>
          </p:nvPr>
        </p:nvGraphicFramePr>
        <p:xfrm>
          <a:off x="5973763" y="3878263"/>
          <a:ext cx="3127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5" name="Equation" r:id="rId9" imgW="139680" imgH="164880" progId="Equation.3">
                  <p:embed/>
                </p:oleObj>
              </mc:Choice>
              <mc:Fallback>
                <p:oleObj name="Equation" r:id="rId9" imgW="139680" imgH="164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3878263"/>
                        <a:ext cx="3127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571805"/>
              </p:ext>
            </p:extLst>
          </p:nvPr>
        </p:nvGraphicFramePr>
        <p:xfrm>
          <a:off x="5067300" y="3059113"/>
          <a:ext cx="3413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206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3059113"/>
                        <a:ext cx="3413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 32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551510" y="3610272"/>
            <a:ext cx="1440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3D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Warping to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a principal viewpoint p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456849" y="1022999"/>
            <a:ext cx="2795149" cy="1555175"/>
            <a:chOff x="4860032" y="961409"/>
            <a:chExt cx="2795149" cy="1555175"/>
          </a:xfrm>
        </p:grpSpPr>
        <p:pic>
          <p:nvPicPr>
            <p:cNvPr id="35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0246438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207" name="Equation" r:id="rId15" imgW="304560" imgH="126720" progId="Equation.3">
                    <p:embed/>
                  </p:oleObj>
                </mc:Choice>
                <mc:Fallback>
                  <p:oleObj name="Equation" r:id="rId15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836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9552" y="1600201"/>
            <a:ext cx="7920880" cy="326896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smtClean="0">
                <a:latin typeface="Arial" pitchFamily="34" charset="0"/>
                <a:cs typeface="Arial" pitchFamily="34" charset="0"/>
              </a:rPr>
              <a:t>Estimated depth maps usually demonstrate only a weak inter-view consistency</a:t>
            </a:r>
          </a:p>
          <a:p>
            <a:pPr lvl="1" algn="just"/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Improved the </a:t>
            </a:r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consistency </a:t>
            </a:r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by using inter-view connection information resulting from the depth </a:t>
            </a:r>
            <a:r>
              <a:rPr lang="en-US" sz="16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onsistency </a:t>
            </a:r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esting</a:t>
            </a:r>
          </a:p>
          <a:p>
            <a:pPr algn="just"/>
            <a:r>
              <a:rPr lang="en-US" sz="2200" dirty="0" smtClean="0">
                <a:latin typeface="Arial" pitchFamily="34" charset="0"/>
                <a:cs typeface="Arial" pitchFamily="34" charset="0"/>
              </a:rPr>
              <a:t>Inconsistent depth maps affect negatively the quality of view rendering</a:t>
            </a:r>
          </a:p>
          <a:p>
            <a:pPr lvl="1" algn="just"/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Inter-view connection information resulting from depth consistency testing improve the visual quality of the rendered views</a:t>
            </a:r>
            <a:endParaRPr lang="en-US" sz="16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1800" dirty="0" smtClean="0">
                <a:latin typeface="Arial" pitchFamily="34" charset="0"/>
                <a:cs typeface="Arial" pitchFamily="34" charset="0"/>
              </a:rPr>
              <a:t>Visual discomfort due varying illumination among views</a:t>
            </a:r>
          </a:p>
          <a:p>
            <a:pPr lvl="1" algn="just"/>
            <a:r>
              <a:rPr lang="en-US" sz="16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Minimizes the impact of changing illumination on the rendered views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Introduction</a:t>
            </a:r>
            <a:endParaRPr lang="en-US" sz="4000" dirty="0"/>
          </a:p>
        </p:txBody>
      </p:sp>
      <p:sp>
        <p:nvSpPr>
          <p:cNvPr id="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3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Papers\Publish\EUSIPCO\Presentation\WarpDepthHole0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60" y="1556792"/>
            <a:ext cx="1790170" cy="13425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Papers\Publish\EUSIPCO\Presentation\WarpDepthMap020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95" y="3429000"/>
            <a:ext cx="1766069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 rot="2776685">
            <a:off x="3203656" y="2952294"/>
            <a:ext cx="720080" cy="108976"/>
            <a:chOff x="1212073" y="3672467"/>
            <a:chExt cx="720080" cy="108976"/>
          </a:xfrm>
        </p:grpSpPr>
        <p:sp>
          <p:nvSpPr>
            <p:cNvPr id="37" name="Oval 36"/>
            <p:cNvSpPr/>
            <p:nvPr/>
          </p:nvSpPr>
          <p:spPr>
            <a:xfrm>
              <a:off x="1212073" y="3683605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525939" y="3672467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838628" y="3683605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579822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8" name="Equation" r:id="rId6" imgW="279360" imgH="139680" progId="Equation.3">
                  <p:embed/>
                </p:oleObj>
              </mc:Choice>
              <mc:Fallback>
                <p:oleObj name="Equation" r:id="rId6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203610"/>
              </p:ext>
            </p:extLst>
          </p:nvPr>
        </p:nvGraphicFramePr>
        <p:xfrm>
          <a:off x="3604436" y="4775523"/>
          <a:ext cx="576262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79" name="Equation" r:id="rId8" imgW="304560" imgH="139680" progId="Equation.3">
                  <p:embed/>
                </p:oleObj>
              </mc:Choice>
              <mc:Fallback>
                <p:oleObj name="Equation" r:id="rId8" imgW="3045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436" y="4775523"/>
                        <a:ext cx="576262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5112"/>
              </p:ext>
            </p:extLst>
          </p:nvPr>
        </p:nvGraphicFramePr>
        <p:xfrm>
          <a:off x="1836060" y="2906590"/>
          <a:ext cx="5746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0" name="Equation" r:id="rId10" imgW="304560" imgH="126720" progId="Equation.3">
                  <p:embed/>
                </p:oleObj>
              </mc:Choice>
              <mc:Fallback>
                <p:oleObj name="Equation" r:id="rId10" imgW="30456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060" y="2906590"/>
                        <a:ext cx="574675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728895"/>
              </p:ext>
            </p:extLst>
          </p:nvPr>
        </p:nvGraphicFramePr>
        <p:xfrm>
          <a:off x="5067300" y="3059113"/>
          <a:ext cx="3413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1" name="Equation" r:id="rId12" imgW="152280" imgH="164880" progId="Equation.3">
                  <p:embed/>
                </p:oleObj>
              </mc:Choice>
              <mc:Fallback>
                <p:oleObj name="Equation" r:id="rId12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3059113"/>
                        <a:ext cx="3413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929427"/>
              </p:ext>
            </p:extLst>
          </p:nvPr>
        </p:nvGraphicFramePr>
        <p:xfrm>
          <a:off x="5973763" y="3878263"/>
          <a:ext cx="3127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2" name="Equation" r:id="rId14" imgW="139579" imgH="164957" progId="Equation.3">
                  <p:embed/>
                </p:oleObj>
              </mc:Choice>
              <mc:Fallback>
                <p:oleObj name="Equation" r:id="rId14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3878263"/>
                        <a:ext cx="3127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403286"/>
              </p:ext>
            </p:extLst>
          </p:nvPr>
        </p:nvGraphicFramePr>
        <p:xfrm>
          <a:off x="3286125" y="1174750"/>
          <a:ext cx="3413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83" name="Equation" r:id="rId16" imgW="152280" imgH="177480" progId="Equation.3">
                  <p:embed/>
                </p:oleObj>
              </mc:Choice>
              <mc:Fallback>
                <p:oleObj name="Equation" r:id="rId16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1174750"/>
                        <a:ext cx="3413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360472" y="5957451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Multiple Warped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Depth Maps at  a principal viewpoint p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loud 29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551510" y="3610272"/>
            <a:ext cx="14401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3D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Warping to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a principal viewpoint p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20124" y="4850854"/>
            <a:ext cx="8356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Vijaya" pitchFamily="34" charset="0"/>
                <a:cs typeface="Vijaya" pitchFamily="34" charset="0"/>
              </a:rPr>
              <a:t>w</a:t>
            </a:r>
            <a:r>
              <a:rPr lang="en-US" sz="2000" dirty="0" smtClean="0">
                <a:latin typeface="Vijaya" pitchFamily="34" charset="0"/>
                <a:cs typeface="Vijaya" pitchFamily="34" charset="0"/>
              </a:rPr>
              <a:t>here,                       is the absolute difference of depth values between warped depth map     and  </a:t>
            </a:r>
          </a:p>
          <a:p>
            <a:pPr algn="just"/>
            <a:r>
              <a:rPr lang="en-US" sz="2000" dirty="0" smtClean="0">
                <a:latin typeface="Vijaya" pitchFamily="34" charset="0"/>
                <a:cs typeface="Vijaya" pitchFamily="34" charset="0"/>
              </a:rPr>
              <a:t>            warped depth map      at a principal pixel</a:t>
            </a:r>
          </a:p>
          <a:p>
            <a:pPr algn="just"/>
            <a:r>
              <a:rPr lang="en-US" sz="2000" dirty="0" smtClean="0">
                <a:latin typeface="Vijaya" pitchFamily="34" charset="0"/>
                <a:cs typeface="Vijaya" pitchFamily="34" charset="0"/>
              </a:rPr>
              <a:t>            M is the resolution of the depth map</a:t>
            </a:r>
            <a:endParaRPr lang="en-US" sz="20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26224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1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4082" y="3097535"/>
            <a:ext cx="2125856" cy="1015663"/>
            <a:chOff x="103132" y="3141079"/>
            <a:chExt cx="2106806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03132" y="3141079"/>
              <a:ext cx="19383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Absolute Difference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Matrix (ADM)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per </a:t>
              </a:r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pixel per frame</a:t>
              </a:r>
              <a:endParaRPr lang="en-US" sz="20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22084" y="3460312"/>
              <a:ext cx="28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1130378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26323470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2" name="Equation" r:id="rId9" imgW="279360" imgH="139680" progId="Equation.3">
                      <p:embed/>
                    </p:oleObj>
                  </mc:Choice>
                  <mc:Fallback>
                    <p:oleObj name="Equation" r:id="rId9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9513389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3" name="Equation" r:id="rId11" imgW="304560" imgH="139680" progId="Equation.3">
                      <p:embed/>
                    </p:oleObj>
                  </mc:Choice>
                  <mc:Fallback>
                    <p:oleObj name="Equation" r:id="rId11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3464973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4" name="Equation" r:id="rId13" imgW="304560" imgH="126720" progId="Equation.3">
                      <p:embed/>
                    </p:oleObj>
                  </mc:Choice>
                  <mc:Fallback>
                    <p:oleObj name="Equation" r:id="rId13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9938" y="2994008"/>
            <a:ext cx="1832945" cy="1577595"/>
            <a:chOff x="1201826" y="3634334"/>
            <a:chExt cx="1832945" cy="1577595"/>
          </a:xfrm>
        </p:grpSpPr>
        <p:grpSp>
          <p:nvGrpSpPr>
            <p:cNvPr id="39" name="Group 38"/>
            <p:cNvGrpSpPr/>
            <p:nvPr/>
          </p:nvGrpSpPr>
          <p:grpSpPr>
            <a:xfrm>
              <a:off x="1201826" y="3634334"/>
              <a:ext cx="1832945" cy="1234826"/>
              <a:chOff x="377790" y="3645025"/>
              <a:chExt cx="2117928" cy="146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439905"/>
                  </p:ext>
                </p:extLst>
              </p:nvPr>
            </p:nvGraphicFramePr>
            <p:xfrm>
              <a:off x="384343" y="3645025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5" name="Equation" r:id="rId15" imgW="952200" imgH="660240" progId="Equation.3">
                      <p:embed/>
                    </p:oleObj>
                  </mc:Choice>
                  <mc:Fallback>
                    <p:oleObj name="Equation" r:id="rId1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5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Box 1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1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876010"/>
              </p:ext>
            </p:extLst>
          </p:nvPr>
        </p:nvGraphicFramePr>
        <p:xfrm>
          <a:off x="994867" y="4806677"/>
          <a:ext cx="115411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6" name="Equation" r:id="rId17" imgW="634680" imgH="228600" progId="Equation.3">
                  <p:embed/>
                </p:oleObj>
              </mc:Choice>
              <mc:Fallback>
                <p:oleObj name="Equation" r:id="rId17" imgW="63468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867" y="4806677"/>
                        <a:ext cx="1154112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024538"/>
              </p:ext>
            </p:extLst>
          </p:nvPr>
        </p:nvGraphicFramePr>
        <p:xfrm>
          <a:off x="7740352" y="4869160"/>
          <a:ext cx="230187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7" name="Equation" r:id="rId19" imgW="126720" imgH="177480" progId="Equation.3">
                  <p:embed/>
                </p:oleObj>
              </mc:Choice>
              <mc:Fallback>
                <p:oleObj name="Equation" r:id="rId19" imgW="126720" imgH="17748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869160"/>
                        <a:ext cx="230187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310020"/>
              </p:ext>
            </p:extLst>
          </p:nvPr>
        </p:nvGraphicFramePr>
        <p:xfrm>
          <a:off x="2620541" y="5167313"/>
          <a:ext cx="2762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8" name="Equation" r:id="rId21" imgW="152280" imgH="190440" progId="Equation.3">
                  <p:embed/>
                </p:oleObj>
              </mc:Choice>
              <mc:Fallback>
                <p:oleObj name="Equation" r:id="rId21" imgW="152280" imgH="19044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541" y="5167313"/>
                        <a:ext cx="276225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Group 69"/>
          <p:cNvGrpSpPr/>
          <p:nvPr/>
        </p:nvGrpSpPr>
        <p:grpSpPr>
          <a:xfrm>
            <a:off x="4251223" y="2999214"/>
            <a:ext cx="1832945" cy="1577594"/>
            <a:chOff x="1201826" y="3634335"/>
            <a:chExt cx="1832945" cy="1577594"/>
          </a:xfrm>
        </p:grpSpPr>
        <p:grpSp>
          <p:nvGrpSpPr>
            <p:cNvPr id="71" name="Group 70"/>
            <p:cNvGrpSpPr/>
            <p:nvPr/>
          </p:nvGrpSpPr>
          <p:grpSpPr>
            <a:xfrm>
              <a:off x="1201826" y="3634335"/>
              <a:ext cx="1832945" cy="1234826"/>
              <a:chOff x="377790" y="3645024"/>
              <a:chExt cx="2117928" cy="1462087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168719"/>
                  </p:ext>
                </p:extLst>
              </p:nvPr>
            </p:nvGraphicFramePr>
            <p:xfrm>
              <a:off x="384343" y="3645024"/>
              <a:ext cx="2111375" cy="1462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59" name="Equation" r:id="rId23" imgW="952200" imgH="660240" progId="Equation.3">
                      <p:embed/>
                    </p:oleObj>
                  </mc:Choice>
                  <mc:Fallback>
                    <p:oleObj name="Equation" r:id="rId23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4"/>
                            <a:ext cx="2111375" cy="1462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" name="TextBox 7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2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96469" y="2999213"/>
            <a:ext cx="1832945" cy="1577595"/>
            <a:chOff x="1201826" y="3634334"/>
            <a:chExt cx="1832945" cy="1577595"/>
          </a:xfrm>
        </p:grpSpPr>
        <p:grpSp>
          <p:nvGrpSpPr>
            <p:cNvPr id="76" name="Group 75"/>
            <p:cNvGrpSpPr/>
            <p:nvPr/>
          </p:nvGrpSpPr>
          <p:grpSpPr>
            <a:xfrm>
              <a:off x="1201826" y="3634334"/>
              <a:ext cx="1832945" cy="1234826"/>
              <a:chOff x="377790" y="3645025"/>
              <a:chExt cx="2117928" cy="146208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9" name="Object 7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7168719"/>
                  </p:ext>
                </p:extLst>
              </p:nvPr>
            </p:nvGraphicFramePr>
            <p:xfrm>
              <a:off x="384343" y="3645025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160" name="Equation" r:id="rId24" imgW="952200" imgH="660240" progId="Equation.3">
                      <p:embed/>
                    </p:oleObj>
                  </mc:Choice>
                  <mc:Fallback>
                    <p:oleObj name="Equation" r:id="rId24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5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7" name="TextBox 76"/>
            <p:cNvSpPr txBox="1"/>
            <p:nvPr/>
          </p:nvSpPr>
          <p:spPr>
            <a:xfrm>
              <a:off x="1766279" y="4842597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M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116220" y="3385110"/>
            <a:ext cx="678299" cy="462125"/>
            <a:chOff x="6001920" y="3385110"/>
            <a:chExt cx="678299" cy="462125"/>
          </a:xfrm>
        </p:grpSpPr>
        <p:grpSp>
          <p:nvGrpSpPr>
            <p:cNvPr id="38" name="Group 37"/>
            <p:cNvGrpSpPr/>
            <p:nvPr/>
          </p:nvGrpSpPr>
          <p:grpSpPr>
            <a:xfrm>
              <a:off x="6001920" y="3385570"/>
              <a:ext cx="639262" cy="461665"/>
              <a:chOff x="5970479" y="3385570"/>
              <a:chExt cx="639262" cy="461665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6084168" y="3565871"/>
                <a:ext cx="525573" cy="99451"/>
                <a:chOff x="6084168" y="3565871"/>
                <a:chExt cx="525573" cy="99451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6084168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6297451" y="3565871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6516216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/>
              <p:cNvSpPr txBox="1"/>
              <p:nvPr/>
            </p:nvSpPr>
            <p:spPr>
              <a:xfrm>
                <a:off x="5970479" y="3385570"/>
                <a:ext cx="45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Vijaya" pitchFamily="34" charset="0"/>
                    <a:cs typeface="Vijaya" pitchFamily="34" charset="0"/>
                  </a:rPr>
                  <a:t>,</a:t>
                </a:r>
                <a:endParaRPr lang="en-US" sz="24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6634500" y="3385110"/>
              <a:ext cx="45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Vijaya" pitchFamily="34" charset="0"/>
                  <a:cs typeface="Vijaya" pitchFamily="34" charset="0"/>
                </a:rPr>
                <a:t>,</a:t>
              </a:r>
              <a:endParaRPr lang="en-US" sz="2400" b="1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11377" y="3385567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ijaya" pitchFamily="34" charset="0"/>
                <a:cs typeface="Vijaya" pitchFamily="34" charset="0"/>
              </a:rPr>
              <a:t>,</a:t>
            </a:r>
            <a:endParaRPr lang="en-US" sz="2400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7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122162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57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316" y="3141079"/>
            <a:ext cx="2091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Absolute Difference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Matrix (ADM)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per </a:t>
            </a:r>
            <a:r>
              <a:rPr lang="en-US" dirty="0" smtClean="0">
                <a:cs typeface="Arial" pitchFamily="34" charset="0"/>
              </a:rPr>
              <a:t>pixel per frame</a:t>
            </a:r>
            <a:endParaRPr lang="en-US" dirty="0"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05157" y="5398247"/>
            <a:ext cx="8280824" cy="933789"/>
            <a:chOff x="1039881" y="5674047"/>
            <a:chExt cx="6425795" cy="933789"/>
          </a:xfrm>
        </p:grpSpPr>
        <p:grpSp>
          <p:nvGrpSpPr>
            <p:cNvPr id="14" name="Group 13"/>
            <p:cNvGrpSpPr/>
            <p:nvPr/>
          </p:nvGrpSpPr>
          <p:grpSpPr>
            <a:xfrm>
              <a:off x="1039881" y="5674047"/>
              <a:ext cx="6425795" cy="923330"/>
              <a:chOff x="0" y="5657903"/>
              <a:chExt cx="6425795" cy="92333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5657903"/>
                <a:ext cx="64257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Arial" pitchFamily="34" charset="0"/>
                  </a:rPr>
                  <a:t>w</a:t>
                </a:r>
                <a:r>
                  <a:rPr lang="en-US" dirty="0" smtClean="0">
                    <a:cs typeface="Arial" pitchFamily="34" charset="0"/>
                  </a:rPr>
                  <a:t>here,                               and </a:t>
                </a:r>
                <a:r>
                  <a:rPr lang="en-US" dirty="0">
                    <a:cs typeface="Arial" pitchFamily="34" charset="0"/>
                  </a:rPr>
                  <a:t>is a measure of depth consistency between the corresponding </a:t>
                </a:r>
                <a:r>
                  <a:rPr lang="en-US" dirty="0" smtClean="0">
                    <a:cs typeface="Arial" pitchFamily="34" charset="0"/>
                  </a:rPr>
                  <a:t>depth pairs                 at </a:t>
                </a:r>
                <a:r>
                  <a:rPr lang="en-US" dirty="0">
                    <a:cs typeface="Arial" pitchFamily="34" charset="0"/>
                  </a:rPr>
                  <a:t>a</a:t>
                </a:r>
                <a:r>
                  <a:rPr lang="en-US" dirty="0" smtClean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principal pixel</a:t>
                </a:r>
                <a:r>
                  <a:rPr lang="en-US" dirty="0" smtClean="0">
                    <a:cs typeface="Arial" pitchFamily="34" charset="0"/>
                  </a:rPr>
                  <a:t>.</a:t>
                </a:r>
                <a:endParaRPr lang="en-US" dirty="0">
                  <a:cs typeface="Arial" pitchFamily="34" charset="0"/>
                </a:endParaRPr>
              </a:p>
            </p:txBody>
          </p:sp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0647067"/>
                  </p:ext>
                </p:extLst>
              </p:nvPr>
            </p:nvGraphicFramePr>
            <p:xfrm>
              <a:off x="582830" y="5702220"/>
              <a:ext cx="1482916" cy="513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358" name="Equation" r:id="rId5" imgW="660240" imgH="228600" progId="Equation.3">
                      <p:embed/>
                    </p:oleObj>
                  </mc:Choice>
                  <mc:Fallback>
                    <p:oleObj name="Equation" r:id="rId5" imgW="6602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2830" y="5702220"/>
                            <a:ext cx="1482916" cy="5132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8517973"/>
                </p:ext>
              </p:extLst>
            </p:nvPr>
          </p:nvGraphicFramePr>
          <p:xfrm>
            <a:off x="3171182" y="6180798"/>
            <a:ext cx="854235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359" name="Equation" r:id="rId7" imgW="380880" imgH="190440" progId="Equation.3">
                    <p:embed/>
                  </p:oleObj>
                </mc:Choice>
                <mc:Fallback>
                  <p:oleObj name="Equation" r:id="rId7" imgW="380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182" y="6180798"/>
                          <a:ext cx="854235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1922084" y="3431737"/>
            <a:ext cx="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1130378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32341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360" name="Equation" r:id="rId13" imgW="279360" imgH="139680" progId="Equation.3">
                      <p:embed/>
                    </p:oleObj>
                  </mc:Choice>
                  <mc:Fallback>
                    <p:oleObj name="Equation" r:id="rId13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7809648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361" name="Equation" r:id="rId15" imgW="304560" imgH="139680" progId="Equation.3">
                      <p:embed/>
                    </p:oleObj>
                  </mc:Choice>
                  <mc:Fallback>
                    <p:oleObj name="Equation" r:id="rId15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999923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362" name="Equation" r:id="rId17" imgW="304560" imgH="126720" progId="Equation.3">
                      <p:embed/>
                    </p:oleObj>
                  </mc:Choice>
                  <mc:Fallback>
                    <p:oleObj name="Equation" r:id="rId17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9938" y="2998612"/>
            <a:ext cx="6493592" cy="1582516"/>
            <a:chOff x="1201826" y="3629413"/>
            <a:chExt cx="6493592" cy="1582516"/>
          </a:xfrm>
        </p:grpSpPr>
        <p:grpSp>
          <p:nvGrpSpPr>
            <p:cNvPr id="11" name="Group 10"/>
            <p:cNvGrpSpPr/>
            <p:nvPr/>
          </p:nvGrpSpPr>
          <p:grpSpPr>
            <a:xfrm>
              <a:off x="1201826" y="3629413"/>
              <a:ext cx="6493592" cy="1239747"/>
              <a:chOff x="1201826" y="3189005"/>
              <a:chExt cx="6493592" cy="123974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157922" y="3189005"/>
                <a:ext cx="1832945" cy="1234826"/>
                <a:chOff x="377790" y="3645025"/>
                <a:chExt cx="2117928" cy="1462088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377790" y="3645026"/>
                  <a:ext cx="2104609" cy="143063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50" name="Object 4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44414264"/>
                    </p:ext>
                  </p:extLst>
                </p:nvPr>
              </p:nvGraphicFramePr>
              <p:xfrm>
                <a:off x="384343" y="3645025"/>
                <a:ext cx="2111375" cy="14620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363" name="Equation" r:id="rId19" imgW="952200" imgH="660240" progId="Equation.3">
                        <p:embed/>
                      </p:oleObj>
                    </mc:Choice>
                    <mc:Fallback>
                      <p:oleObj name="Equation" r:id="rId19" imgW="952200" imgH="6602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4343" y="3645025"/>
                              <a:ext cx="2111375" cy="14620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39" name="Group 38"/>
              <p:cNvGrpSpPr/>
              <p:nvPr/>
            </p:nvGrpSpPr>
            <p:grpSpPr>
              <a:xfrm>
                <a:off x="1201826" y="3193926"/>
                <a:ext cx="1832945" cy="1234826"/>
                <a:chOff x="377790" y="3645025"/>
                <a:chExt cx="2117928" cy="1462088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77790" y="3645026"/>
                  <a:ext cx="2104609" cy="143063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41" name="Object 4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8194187"/>
                    </p:ext>
                  </p:extLst>
                </p:nvPr>
              </p:nvGraphicFramePr>
              <p:xfrm>
                <a:off x="384343" y="3645025"/>
                <a:ext cx="2111375" cy="14620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364" name="Equation" r:id="rId21" imgW="952200" imgH="660240" progId="Equation.3">
                        <p:embed/>
                      </p:oleObj>
                    </mc:Choice>
                    <mc:Fallback>
                      <p:oleObj name="Equation" r:id="rId21" imgW="952200" imgH="6602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4343" y="3645025"/>
                              <a:ext cx="2111375" cy="14620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55" name="Group 54"/>
              <p:cNvGrpSpPr/>
              <p:nvPr/>
            </p:nvGrpSpPr>
            <p:grpSpPr>
              <a:xfrm>
                <a:off x="5856448" y="3189006"/>
                <a:ext cx="1838970" cy="1234826"/>
                <a:chOff x="165818" y="3645025"/>
                <a:chExt cx="2124889" cy="1462088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165818" y="3645026"/>
                  <a:ext cx="2104611" cy="1430635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aphicFrame>
              <p:nvGraphicFramePr>
                <p:cNvPr id="57" name="Object 5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596911882"/>
                    </p:ext>
                  </p:extLst>
                </p:nvPr>
              </p:nvGraphicFramePr>
              <p:xfrm>
                <a:off x="179331" y="3645025"/>
                <a:ext cx="2111376" cy="14620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365" name="Equation" r:id="rId22" imgW="952200" imgH="660240" progId="Equation.3">
                        <p:embed/>
                      </p:oleObj>
                    </mc:Choice>
                    <mc:Fallback>
                      <p:oleObj name="Equation" r:id="rId22" imgW="952200" imgH="66024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79331" y="3645025"/>
                              <a:ext cx="2111376" cy="1462088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8" name="Oval 57"/>
              <p:cNvSpPr/>
              <p:nvPr/>
            </p:nvSpPr>
            <p:spPr>
              <a:xfrm>
                <a:off x="5076056" y="375787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389922" y="3746739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702611" y="375787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6279" y="4842597"/>
              <a:ext cx="5372478" cy="369332"/>
              <a:chOff x="1766279" y="4842597"/>
              <a:chExt cx="5372478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766279" y="4842597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Pixel 1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716611" y="4842597"/>
                <a:ext cx="704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Pixel 2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6372200" y="4842597"/>
                <a:ext cx="7665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Pixel M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554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575117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2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771800" y="2924944"/>
            <a:ext cx="3366094" cy="2368178"/>
            <a:chOff x="53778" y="3284984"/>
            <a:chExt cx="3366094" cy="2368178"/>
          </a:xfrm>
        </p:grpSpPr>
        <p:grpSp>
          <p:nvGrpSpPr>
            <p:cNvPr id="6" name="Group 5"/>
            <p:cNvGrpSpPr/>
            <p:nvPr/>
          </p:nvGrpSpPr>
          <p:grpSpPr>
            <a:xfrm>
              <a:off x="53778" y="3284984"/>
              <a:ext cx="2190105" cy="1462088"/>
              <a:chOff x="377789" y="3636938"/>
              <a:chExt cx="2190105" cy="146208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3060835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3" name="Equation" r:id="rId5" imgW="952200" imgH="660240" progId="Equation.3">
                      <p:embed/>
                    </p:oleObj>
                  </mc:Choice>
                  <mc:Fallback>
                    <p:oleObj name="Equation" r:id="rId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" name="Group 41"/>
            <p:cNvGrpSpPr/>
            <p:nvPr/>
          </p:nvGrpSpPr>
          <p:grpSpPr>
            <a:xfrm>
              <a:off x="653703" y="3831034"/>
              <a:ext cx="2190105" cy="1462088"/>
              <a:chOff x="377789" y="3636938"/>
              <a:chExt cx="2190105" cy="146208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4" name="Object 4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364668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4" name="Equation" r:id="rId7" imgW="952200" imgH="660240" progId="Equation.3">
                      <p:embed/>
                    </p:oleObj>
                  </mc:Choice>
                  <mc:Fallback>
                    <p:oleObj name="Equation" r:id="rId7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Group 44"/>
            <p:cNvGrpSpPr/>
            <p:nvPr/>
          </p:nvGrpSpPr>
          <p:grpSpPr>
            <a:xfrm>
              <a:off x="941735" y="4016028"/>
              <a:ext cx="2190105" cy="1462088"/>
              <a:chOff x="377789" y="3636938"/>
              <a:chExt cx="2190105" cy="146208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61472178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5" name="Equation" r:id="rId8" imgW="952200" imgH="660240" progId="Equation.3">
                      <p:embed/>
                    </p:oleObj>
                  </mc:Choice>
                  <mc:Fallback>
                    <p:oleObj name="Equation" r:id="rId8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47"/>
            <p:cNvGrpSpPr/>
            <p:nvPr/>
          </p:nvGrpSpPr>
          <p:grpSpPr>
            <a:xfrm>
              <a:off x="1229767" y="4191074"/>
              <a:ext cx="2190105" cy="1462088"/>
              <a:chOff x="377789" y="3636938"/>
              <a:chExt cx="2190105" cy="146208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0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3522785"/>
                  </p:ext>
                </p:extLst>
              </p:nvPr>
            </p:nvGraphicFramePr>
            <p:xfrm>
              <a:off x="401553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6" name="Equation" r:id="rId9" imgW="952200" imgH="660240" progId="Equation.3">
                      <p:embed/>
                    </p:oleObj>
                  </mc:Choice>
                  <mc:Fallback>
                    <p:oleObj name="Equation" r:id="rId9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01553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4" name="TextBox 3"/>
          <p:cNvSpPr txBox="1"/>
          <p:nvPr/>
        </p:nvSpPr>
        <p:spPr>
          <a:xfrm>
            <a:off x="483434" y="3980712"/>
            <a:ext cx="2091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Absolute Difference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Matrix (ADM)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per pixel</a:t>
            </a:r>
            <a:endParaRPr lang="en-US" dirty="0"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71600" y="5309849"/>
            <a:ext cx="7391869" cy="933789"/>
            <a:chOff x="1039881" y="5674047"/>
            <a:chExt cx="6425795" cy="933789"/>
          </a:xfrm>
        </p:grpSpPr>
        <p:grpSp>
          <p:nvGrpSpPr>
            <p:cNvPr id="14" name="Group 13"/>
            <p:cNvGrpSpPr/>
            <p:nvPr/>
          </p:nvGrpSpPr>
          <p:grpSpPr>
            <a:xfrm>
              <a:off x="1039881" y="5674047"/>
              <a:ext cx="6425795" cy="923330"/>
              <a:chOff x="0" y="5657903"/>
              <a:chExt cx="6425795" cy="92333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5657903"/>
                <a:ext cx="64257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Arial" pitchFamily="34" charset="0"/>
                  </a:rPr>
                  <a:t>w</a:t>
                </a:r>
                <a:r>
                  <a:rPr lang="en-US" dirty="0" smtClean="0">
                    <a:cs typeface="Arial" pitchFamily="34" charset="0"/>
                  </a:rPr>
                  <a:t>here,                               and </a:t>
                </a:r>
                <a:r>
                  <a:rPr lang="en-US" dirty="0">
                    <a:cs typeface="Arial" pitchFamily="34" charset="0"/>
                  </a:rPr>
                  <a:t>is a measure of depth consistency between the corresponding </a:t>
                </a:r>
                <a:r>
                  <a:rPr lang="en-US" dirty="0" smtClean="0">
                    <a:cs typeface="Arial" pitchFamily="34" charset="0"/>
                  </a:rPr>
                  <a:t>depth pairs                 at </a:t>
                </a:r>
                <a:r>
                  <a:rPr lang="en-US" dirty="0">
                    <a:cs typeface="Arial" pitchFamily="34" charset="0"/>
                  </a:rPr>
                  <a:t>a</a:t>
                </a:r>
                <a:r>
                  <a:rPr lang="en-US" dirty="0" smtClean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principal pixel</a:t>
                </a:r>
                <a:r>
                  <a:rPr lang="en-US" dirty="0" smtClean="0">
                    <a:cs typeface="Arial" pitchFamily="34" charset="0"/>
                  </a:rPr>
                  <a:t>.</a:t>
                </a:r>
                <a:endParaRPr lang="en-US" dirty="0">
                  <a:cs typeface="Arial" pitchFamily="34" charset="0"/>
                </a:endParaRPr>
              </a:p>
            </p:txBody>
          </p:sp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8276057"/>
                  </p:ext>
                </p:extLst>
              </p:nvPr>
            </p:nvGraphicFramePr>
            <p:xfrm>
              <a:off x="582830" y="5702220"/>
              <a:ext cx="1482916" cy="513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7" name="Equation" r:id="rId10" imgW="660240" imgH="228600" progId="Equation.3">
                      <p:embed/>
                    </p:oleObj>
                  </mc:Choice>
                  <mc:Fallback>
                    <p:oleObj name="Equation" r:id="rId10" imgW="6602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2830" y="5702220"/>
                            <a:ext cx="1482916" cy="5132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1303279"/>
                </p:ext>
              </p:extLst>
            </p:nvPr>
          </p:nvGraphicFramePr>
          <p:xfrm>
            <a:off x="3171182" y="6180798"/>
            <a:ext cx="854235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308" name="Equation" r:id="rId12" imgW="380880" imgH="190440" progId="Equation.3">
                    <p:embed/>
                  </p:oleObj>
                </mc:Choice>
                <mc:Fallback>
                  <p:oleObj name="Equation" r:id="rId12" imgW="380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182" y="6180798"/>
                          <a:ext cx="854235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2483768" y="42838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990253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472686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09" name="Equation" r:id="rId18" imgW="279360" imgH="139680" progId="Equation.3">
                      <p:embed/>
                    </p:oleObj>
                  </mc:Choice>
                  <mc:Fallback>
                    <p:oleObj name="Equation" r:id="rId18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3189881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10" name="Equation" r:id="rId20" imgW="304560" imgH="139680" progId="Equation.3">
                      <p:embed/>
                    </p:oleObj>
                  </mc:Choice>
                  <mc:Fallback>
                    <p:oleObj name="Equation" r:id="rId20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092553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311" name="Equation" r:id="rId22" imgW="304560" imgH="126720" progId="Equation.3">
                      <p:embed/>
                    </p:oleObj>
                  </mc:Choice>
                  <mc:Fallback>
                    <p:oleObj name="Equation" r:id="rId22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6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623809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8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2771800" y="2924944"/>
            <a:ext cx="3366094" cy="2368178"/>
            <a:chOff x="53778" y="3284984"/>
            <a:chExt cx="3366094" cy="2368178"/>
          </a:xfrm>
        </p:grpSpPr>
        <p:grpSp>
          <p:nvGrpSpPr>
            <p:cNvPr id="6" name="Group 5"/>
            <p:cNvGrpSpPr/>
            <p:nvPr/>
          </p:nvGrpSpPr>
          <p:grpSpPr>
            <a:xfrm>
              <a:off x="53778" y="3284984"/>
              <a:ext cx="2190105" cy="1462088"/>
              <a:chOff x="377789" y="3636938"/>
              <a:chExt cx="2190105" cy="1462088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3842556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19" name="Equation" r:id="rId5" imgW="952200" imgH="660240" progId="Equation.3">
                      <p:embed/>
                    </p:oleObj>
                  </mc:Choice>
                  <mc:Fallback>
                    <p:oleObj name="Equation" r:id="rId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2" name="Group 41"/>
            <p:cNvGrpSpPr/>
            <p:nvPr/>
          </p:nvGrpSpPr>
          <p:grpSpPr>
            <a:xfrm>
              <a:off x="653703" y="3831034"/>
              <a:ext cx="2190105" cy="1462088"/>
              <a:chOff x="377789" y="3636938"/>
              <a:chExt cx="2190105" cy="146208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4" name="Object 4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9387537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20" name="Equation" r:id="rId7" imgW="952200" imgH="660240" progId="Equation.3">
                      <p:embed/>
                    </p:oleObj>
                  </mc:Choice>
                  <mc:Fallback>
                    <p:oleObj name="Equation" r:id="rId7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5" name="Group 44"/>
            <p:cNvGrpSpPr/>
            <p:nvPr/>
          </p:nvGrpSpPr>
          <p:grpSpPr>
            <a:xfrm>
              <a:off x="941735" y="4016028"/>
              <a:ext cx="2190105" cy="1462088"/>
              <a:chOff x="377789" y="3636938"/>
              <a:chExt cx="2190105" cy="1462088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7" name="Object 4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547102"/>
                  </p:ext>
                </p:extLst>
              </p:nvPr>
            </p:nvGraphicFramePr>
            <p:xfrm>
              <a:off x="428687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21" name="Equation" r:id="rId8" imgW="952200" imgH="660240" progId="Equation.3">
                      <p:embed/>
                    </p:oleObj>
                  </mc:Choice>
                  <mc:Fallback>
                    <p:oleObj name="Equation" r:id="rId8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28687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8" name="Group 47"/>
            <p:cNvGrpSpPr/>
            <p:nvPr/>
          </p:nvGrpSpPr>
          <p:grpSpPr>
            <a:xfrm>
              <a:off x="1229767" y="4191074"/>
              <a:ext cx="2190105" cy="1462088"/>
              <a:chOff x="377789" y="3636938"/>
              <a:chExt cx="2190105" cy="146208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377789" y="3645024"/>
                <a:ext cx="2190105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50" name="Object 4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781757"/>
                  </p:ext>
                </p:extLst>
              </p:nvPr>
            </p:nvGraphicFramePr>
            <p:xfrm>
              <a:off x="401553" y="3636938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22" name="Equation" r:id="rId9" imgW="952200" imgH="660240" progId="Equation.3">
                      <p:embed/>
                    </p:oleObj>
                  </mc:Choice>
                  <mc:Fallback>
                    <p:oleObj name="Equation" r:id="rId9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401553" y="3636938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4"/>
          <p:cNvGrpSpPr/>
          <p:nvPr/>
        </p:nvGrpSpPr>
        <p:grpSpPr>
          <a:xfrm>
            <a:off x="971600" y="990554"/>
            <a:ext cx="7016545" cy="1650550"/>
            <a:chOff x="971600" y="914354"/>
            <a:chExt cx="7016545" cy="1650550"/>
          </a:xfrm>
        </p:grpSpPr>
        <p:pic>
          <p:nvPicPr>
            <p:cNvPr id="25" name="Picture 6" descr="C:\Papers\Publish\EUSIPCO\Presentation\WarpDepthMap0201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545" y="914354"/>
              <a:ext cx="1811069" cy="13582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5" descr="C:\Papers\Publish\EUSIPCO\Presentation\WarpDepthMap0200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922714"/>
              <a:ext cx="1799923" cy="13498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Papers\Publish\EUSIPCO\Presentation\WarpDepthHole02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914354"/>
              <a:ext cx="1831969" cy="13739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8600886"/>
                </p:ext>
              </p:extLst>
            </p:nvPr>
          </p:nvGraphicFramePr>
          <p:xfrm>
            <a:off x="1566866" y="2296616"/>
            <a:ext cx="528638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23" name="Equation" r:id="rId13" imgW="279360" imgH="139680" progId="Equation.3">
                    <p:embed/>
                  </p:oleObj>
                </mc:Choice>
                <mc:Fallback>
                  <p:oleObj name="Equation" r:id="rId13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6866" y="2296616"/>
                          <a:ext cx="528638" cy="26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6000123"/>
                </p:ext>
              </p:extLst>
            </p:nvPr>
          </p:nvGraphicFramePr>
          <p:xfrm>
            <a:off x="3548604" y="2296616"/>
            <a:ext cx="57785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24" name="Equation" r:id="rId15" imgW="304560" imgH="139680" progId="Equation.3">
                    <p:embed/>
                  </p:oleObj>
                </mc:Choice>
                <mc:Fallback>
                  <p:oleObj name="Equation" r:id="rId15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8604" y="2296616"/>
                          <a:ext cx="57785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77716595"/>
                </p:ext>
              </p:extLst>
            </p:nvPr>
          </p:nvGraphicFramePr>
          <p:xfrm>
            <a:off x="6784822" y="2288256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25" name="Equation" r:id="rId17" imgW="304560" imgH="126720" progId="Equation.3">
                    <p:embed/>
                  </p:oleObj>
                </mc:Choice>
                <mc:Fallback>
                  <p:oleObj name="Equation" r:id="rId17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4822" y="2288256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TextBox 3"/>
          <p:cNvSpPr txBox="1"/>
          <p:nvPr/>
        </p:nvSpPr>
        <p:spPr>
          <a:xfrm>
            <a:off x="483434" y="3980712"/>
            <a:ext cx="2091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cs typeface="Arial" pitchFamily="34" charset="0"/>
              </a:rPr>
              <a:t>Absolute Difference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Matrix (ADM) </a:t>
            </a:r>
          </a:p>
          <a:p>
            <a:pPr algn="ctr"/>
            <a:r>
              <a:rPr lang="en-US" dirty="0" smtClean="0">
                <a:cs typeface="Arial" pitchFamily="34" charset="0"/>
              </a:rPr>
              <a:t>per pixel</a:t>
            </a:r>
            <a:endParaRPr lang="en-US" dirty="0"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71600" y="5309849"/>
            <a:ext cx="7391869" cy="933789"/>
            <a:chOff x="1039881" y="5674047"/>
            <a:chExt cx="6425795" cy="933789"/>
          </a:xfrm>
        </p:grpSpPr>
        <p:grpSp>
          <p:nvGrpSpPr>
            <p:cNvPr id="14" name="Group 13"/>
            <p:cNvGrpSpPr/>
            <p:nvPr/>
          </p:nvGrpSpPr>
          <p:grpSpPr>
            <a:xfrm>
              <a:off x="1039881" y="5674047"/>
              <a:ext cx="6425795" cy="923330"/>
              <a:chOff x="0" y="5657903"/>
              <a:chExt cx="6425795" cy="92333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5657903"/>
                <a:ext cx="642579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cs typeface="Arial" pitchFamily="34" charset="0"/>
                  </a:rPr>
                  <a:t>w</a:t>
                </a:r>
                <a:r>
                  <a:rPr lang="en-US" dirty="0" smtClean="0">
                    <a:cs typeface="Arial" pitchFamily="34" charset="0"/>
                  </a:rPr>
                  <a:t>here,                               and </a:t>
                </a:r>
                <a:r>
                  <a:rPr lang="en-US" dirty="0">
                    <a:cs typeface="Arial" pitchFamily="34" charset="0"/>
                  </a:rPr>
                  <a:t>is a measure of depth consistency between the corresponding </a:t>
                </a:r>
                <a:r>
                  <a:rPr lang="en-US" dirty="0" smtClean="0">
                    <a:cs typeface="Arial" pitchFamily="34" charset="0"/>
                  </a:rPr>
                  <a:t>depth pairs                 at </a:t>
                </a:r>
                <a:r>
                  <a:rPr lang="en-US" dirty="0">
                    <a:cs typeface="Arial" pitchFamily="34" charset="0"/>
                  </a:rPr>
                  <a:t>a</a:t>
                </a:r>
                <a:r>
                  <a:rPr lang="en-US" dirty="0" smtClean="0">
                    <a:cs typeface="Arial" pitchFamily="34" charset="0"/>
                  </a:rPr>
                  <a:t> </a:t>
                </a:r>
                <a:r>
                  <a:rPr lang="en-US" dirty="0">
                    <a:cs typeface="Arial" pitchFamily="34" charset="0"/>
                  </a:rPr>
                  <a:t>principal pixel</a:t>
                </a:r>
                <a:r>
                  <a:rPr lang="en-US" dirty="0" smtClean="0">
                    <a:cs typeface="Arial" pitchFamily="34" charset="0"/>
                  </a:rPr>
                  <a:t>.</a:t>
                </a:r>
                <a:endParaRPr lang="en-US" dirty="0">
                  <a:cs typeface="Arial" pitchFamily="34" charset="0"/>
                </a:endParaRPr>
              </a:p>
            </p:txBody>
          </p:sp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6810613"/>
                  </p:ext>
                </p:extLst>
              </p:nvPr>
            </p:nvGraphicFramePr>
            <p:xfrm>
              <a:off x="582830" y="5702220"/>
              <a:ext cx="1482916" cy="5132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326" name="Equation" r:id="rId19" imgW="660240" imgH="228600" progId="Equation.3">
                      <p:embed/>
                    </p:oleObj>
                  </mc:Choice>
                  <mc:Fallback>
                    <p:oleObj name="Equation" r:id="rId19" imgW="66024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2830" y="5702220"/>
                            <a:ext cx="1482916" cy="5132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803325"/>
                </p:ext>
              </p:extLst>
            </p:nvPr>
          </p:nvGraphicFramePr>
          <p:xfrm>
            <a:off x="3171182" y="6180798"/>
            <a:ext cx="854235" cy="427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27" name="Equation" r:id="rId21" imgW="380880" imgH="190440" progId="Equation.3">
                    <p:embed/>
                  </p:oleObj>
                </mc:Choice>
                <mc:Fallback>
                  <p:oleObj name="Equation" r:id="rId21" imgW="38088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182" y="6180798"/>
                          <a:ext cx="854235" cy="4270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" name="TextBox 17"/>
          <p:cNvSpPr txBox="1"/>
          <p:nvPr/>
        </p:nvSpPr>
        <p:spPr>
          <a:xfrm>
            <a:off x="2483768" y="42838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436096" y="3084687"/>
            <a:ext cx="2806656" cy="1310431"/>
            <a:chOff x="5389922" y="3314130"/>
            <a:chExt cx="2806656" cy="1310431"/>
          </a:xfrm>
        </p:grpSpPr>
        <p:sp>
          <p:nvSpPr>
            <p:cNvPr id="56" name="Oval 55"/>
            <p:cNvSpPr/>
            <p:nvPr/>
          </p:nvSpPr>
          <p:spPr>
            <a:xfrm>
              <a:off x="5389922" y="4055145"/>
              <a:ext cx="486744" cy="491848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loud 56"/>
            <p:cNvSpPr/>
            <p:nvPr/>
          </p:nvSpPr>
          <p:spPr>
            <a:xfrm>
              <a:off x="6569174" y="3314130"/>
              <a:ext cx="1627404" cy="1310431"/>
            </a:xfrm>
            <a:prstGeom prst="cloud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rPr>
                <a:t>Inter-view Connection Evidence</a:t>
              </a:r>
              <a:endParaRPr lang="en-US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5876925" y="4314825"/>
              <a:ext cx="914400" cy="230293"/>
            </a:xfrm>
            <a:custGeom>
              <a:avLst/>
              <a:gdLst>
                <a:gd name="connsiteX0" fmla="*/ 0 w 914400"/>
                <a:gd name="connsiteY0" fmla="*/ 0 h 230293"/>
                <a:gd name="connsiteX1" fmla="*/ 495300 w 914400"/>
                <a:gd name="connsiteY1" fmla="*/ 228600 h 230293"/>
                <a:gd name="connsiteX2" fmla="*/ 914400 w 914400"/>
                <a:gd name="connsiteY2" fmla="*/ 85725 h 23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0" h="230293">
                  <a:moveTo>
                    <a:pt x="0" y="0"/>
                  </a:moveTo>
                  <a:cubicBezTo>
                    <a:pt x="171450" y="107156"/>
                    <a:pt x="342900" y="214312"/>
                    <a:pt x="495300" y="228600"/>
                  </a:cubicBezTo>
                  <a:cubicBezTo>
                    <a:pt x="647700" y="242888"/>
                    <a:pt x="781050" y="164306"/>
                    <a:pt x="914400" y="85725"/>
                  </a:cubicBezTo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Oval 58"/>
          <p:cNvSpPr/>
          <p:nvPr/>
        </p:nvSpPr>
        <p:spPr>
          <a:xfrm>
            <a:off x="5076056" y="1621155"/>
            <a:ext cx="93525" cy="97838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389922" y="1610017"/>
            <a:ext cx="93525" cy="97838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702611" y="1621155"/>
            <a:ext cx="93525" cy="97838"/>
          </a:xfrm>
          <a:prstGeom prst="ellipse">
            <a:avLst/>
          </a:prstGeom>
          <a:solidFill>
            <a:schemeClr val="tx1"/>
          </a:solidFill>
          <a:ln w="12700"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1"/>
            <a:ext cx="8229600" cy="97953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Connection Evidence Testing</a:t>
            </a:r>
          </a:p>
        </p:txBody>
      </p:sp>
      <p:sp>
        <p:nvSpPr>
          <p:cNvPr id="1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95536" y="1286160"/>
            <a:ext cx="8496944" cy="5381883"/>
            <a:chOff x="539552" y="1286160"/>
            <a:chExt cx="8280920" cy="5324535"/>
          </a:xfrm>
        </p:grpSpPr>
        <p:grpSp>
          <p:nvGrpSpPr>
            <p:cNvPr id="17" name="Group 16"/>
            <p:cNvGrpSpPr/>
            <p:nvPr/>
          </p:nvGrpSpPr>
          <p:grpSpPr>
            <a:xfrm>
              <a:off x="539552" y="1286160"/>
              <a:ext cx="8280920" cy="5324535"/>
              <a:chOff x="539552" y="926120"/>
              <a:chExt cx="8280920" cy="532453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539552" y="926120"/>
                <a:ext cx="8280920" cy="53245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itchFamily="34" charset="0"/>
                  <a:buChar char="•"/>
                </a:pPr>
                <a:r>
                  <a:rPr lang="en-US" sz="2000" dirty="0">
                    <a:cs typeface="Arial" pitchFamily="34" charset="0"/>
                  </a:rPr>
                  <a:t>C</a:t>
                </a:r>
                <a:r>
                  <a:rPr lang="en-US" sz="2000" dirty="0" smtClean="0">
                    <a:cs typeface="Arial" pitchFamily="34" charset="0"/>
                  </a:rPr>
                  <a:t>onnection </a:t>
                </a:r>
                <a:r>
                  <a:rPr lang="en-US" sz="2000" dirty="0">
                    <a:cs typeface="Arial" pitchFamily="34" charset="0"/>
                  </a:rPr>
                  <a:t>evidence is a measure of </a:t>
                </a:r>
                <a:r>
                  <a:rPr lang="en-US" sz="2000" dirty="0" smtClean="0">
                    <a:cs typeface="Arial" pitchFamily="34" charset="0"/>
                  </a:rPr>
                  <a:t>inter-view consistency. </a:t>
                </a:r>
              </a:p>
              <a:p>
                <a:pPr marL="342900" indent="-342900" algn="just">
                  <a:buFont typeface="Arial" pitchFamily="34" charset="0"/>
                  <a:buChar char="•"/>
                </a:pPr>
                <a:endParaRPr lang="en-US" sz="2000" dirty="0">
                  <a:cs typeface="Arial" pitchFamily="34" charset="0"/>
                </a:endParaRPr>
              </a:p>
              <a:p>
                <a:pPr marL="342900" indent="-342900" algn="just">
                  <a:buFont typeface="Arial" pitchFamily="34" charset="0"/>
                  <a:buChar char="•"/>
                </a:pPr>
                <a:r>
                  <a:rPr lang="en-US" sz="2000" dirty="0" smtClean="0">
                    <a:cs typeface="Arial" pitchFamily="34" charset="0"/>
                  </a:rPr>
                  <a:t>Connection </a:t>
                </a:r>
                <a:r>
                  <a:rPr lang="en-US" sz="2000" dirty="0">
                    <a:cs typeface="Arial" pitchFamily="34" charset="0"/>
                  </a:rPr>
                  <a:t>threshold </a:t>
                </a:r>
                <a:r>
                  <a:rPr lang="en-US" sz="2000" dirty="0" smtClean="0">
                    <a:cs typeface="Arial" pitchFamily="34" charset="0"/>
                  </a:rPr>
                  <a:t>       </a:t>
                </a:r>
                <a:endParaRPr lang="en-US" sz="2000" dirty="0" smtClean="0">
                  <a:cs typeface="Arial" pitchFamily="34" charset="0"/>
                </a:endParaRPr>
              </a:p>
              <a:p>
                <a:pPr marL="800100" lvl="1" indent="-342900" algn="just">
                  <a:buFont typeface="Arial" pitchFamily="34" charset="0"/>
                  <a:buChar char="•"/>
                </a:pPr>
                <a:r>
                  <a:rPr lang="en-US" sz="2000" dirty="0">
                    <a:cs typeface="Arial" pitchFamily="34" charset="0"/>
                  </a:rPr>
                  <a:t>R</a:t>
                </a:r>
                <a:r>
                  <a:rPr lang="en-US" sz="2000" dirty="0" smtClean="0">
                    <a:cs typeface="Arial" pitchFamily="34" charset="0"/>
                  </a:rPr>
                  <a:t>elates </a:t>
                </a:r>
                <a:r>
                  <a:rPr lang="en-US" sz="2000" dirty="0">
                    <a:cs typeface="Arial" pitchFamily="34" charset="0"/>
                  </a:rPr>
                  <a:t>to the quality of the </a:t>
                </a:r>
                <a:r>
                  <a:rPr lang="en-US" sz="2000" dirty="0" smtClean="0">
                    <a:cs typeface="Arial" pitchFamily="34" charset="0"/>
                  </a:rPr>
                  <a:t>connectivity</a:t>
                </a:r>
                <a:endParaRPr lang="en-US" sz="2000" dirty="0" smtClean="0">
                  <a:cs typeface="Arial" pitchFamily="34" charset="0"/>
                </a:endParaRPr>
              </a:p>
              <a:p>
                <a:r>
                  <a:rPr lang="en-US" sz="2000" b="1" dirty="0">
                    <a:solidFill>
                      <a:srgbClr val="FF0000"/>
                    </a:solidFill>
                    <a:cs typeface="Arial" pitchFamily="34" charset="0"/>
                  </a:rPr>
                  <a:t>	</a:t>
                </a:r>
                <a:endParaRPr lang="en-US" sz="2000" b="1" dirty="0" smtClean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r>
                  <a:rPr lang="en-US" sz="2000" dirty="0" smtClean="0">
                    <a:cs typeface="Arial" pitchFamily="34" charset="0"/>
                  </a:rPr>
                  <a:t>Trade-off between noise  and outlier separation,</a:t>
                </a:r>
              </a:p>
              <a:p>
                <a:r>
                  <a:rPr lang="en-US" sz="2000" dirty="0" smtClean="0">
                    <a:cs typeface="Arial" pitchFamily="34" charset="0"/>
                  </a:rPr>
                  <a:t>In rendering experiment: </a:t>
                </a:r>
              </a:p>
              <a:p>
                <a:r>
                  <a:rPr lang="en-US" sz="2000" dirty="0" smtClean="0">
                    <a:cs typeface="Arial" pitchFamily="34" charset="0"/>
                  </a:rPr>
                  <a:t> </a:t>
                </a:r>
                <a:endParaRPr lang="en-US" sz="2000" dirty="0">
                  <a:cs typeface="Arial" pitchFamily="34" charset="0"/>
                </a:endParaRPr>
              </a:p>
              <a:p>
                <a:endParaRPr lang="en-US" sz="2000" b="1" dirty="0" smtClean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endParaRPr lang="en-US" sz="20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r>
                  <a:rPr lang="en-US" sz="2000" b="1" dirty="0" smtClean="0">
                    <a:solidFill>
                      <a:srgbClr val="FF0000"/>
                    </a:solidFill>
                    <a:cs typeface="Arial" pitchFamily="34" charset="0"/>
                  </a:rPr>
                  <a:t>Testing </a:t>
                </a:r>
                <a:r>
                  <a:rPr lang="en-US" sz="2000" b="1" dirty="0">
                    <a:solidFill>
                      <a:srgbClr val="FF0000"/>
                    </a:solidFill>
                    <a:cs typeface="Arial" pitchFamily="34" charset="0"/>
                  </a:rPr>
                  <a:t>Rules</a:t>
                </a:r>
                <a:r>
                  <a:rPr lang="en-US" sz="2000" b="1" dirty="0" smtClean="0">
                    <a:solidFill>
                      <a:srgbClr val="FF0000"/>
                    </a:solidFill>
                    <a:cs typeface="Arial" pitchFamily="34" charset="0"/>
                  </a:rPr>
                  <a:t>:</a:t>
                </a:r>
              </a:p>
              <a:p>
                <a:endParaRPr lang="en-US" sz="2000" b="1" dirty="0">
                  <a:solidFill>
                    <a:srgbClr val="FF0000"/>
                  </a:solidFill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dirty="0" smtClean="0">
                    <a:cs typeface="Arial" pitchFamily="34" charset="0"/>
                  </a:rPr>
                  <a:t>               </a:t>
                </a:r>
                <a:r>
                  <a:rPr lang="en-US" sz="2000" dirty="0" smtClean="0">
                    <a:cs typeface="Arial" pitchFamily="34" charset="0"/>
                  </a:rPr>
                  <a:t>:</a:t>
                </a: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000" dirty="0" smtClean="0">
                    <a:cs typeface="Arial" pitchFamily="34" charset="0"/>
                  </a:rPr>
                  <a:t> </a:t>
                </a:r>
                <a:r>
                  <a:rPr lang="en-US" sz="2000" dirty="0" smtClean="0">
                    <a:cs typeface="Arial" pitchFamily="34" charset="0"/>
                  </a:rPr>
                  <a:t>Accept </a:t>
                </a:r>
                <a:r>
                  <a:rPr lang="en-US" sz="2000" dirty="0">
                    <a:cs typeface="Arial" pitchFamily="34" charset="0"/>
                  </a:rPr>
                  <a:t>the connection </a:t>
                </a:r>
                <a:r>
                  <a:rPr lang="en-US" sz="2000" dirty="0" smtClean="0">
                    <a:cs typeface="Arial" pitchFamily="34" charset="0"/>
                  </a:rPr>
                  <a:t>evidence </a:t>
                </a:r>
                <a:endParaRPr lang="en-US" sz="2000" dirty="0">
                  <a:cs typeface="Arial" pitchFamily="34" charset="0"/>
                </a:endParaRPr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sz="2000" dirty="0" smtClean="0">
                    <a:cs typeface="Arial" pitchFamily="34" charset="0"/>
                  </a:rPr>
                  <a:t>The corresponding </a:t>
                </a:r>
                <a:r>
                  <a:rPr lang="en-US" sz="2000" dirty="0">
                    <a:cs typeface="Arial" pitchFamily="34" charset="0"/>
                  </a:rPr>
                  <a:t>depth values have a </a:t>
                </a:r>
                <a:r>
                  <a:rPr lang="en-US" sz="2000" dirty="0" smtClean="0">
                    <a:cs typeface="Arial" pitchFamily="34" charset="0"/>
                  </a:rPr>
                  <a:t>consistent depth </a:t>
                </a:r>
                <a:r>
                  <a:rPr lang="en-US" sz="2000" dirty="0" smtClean="0">
                    <a:cs typeface="Arial" pitchFamily="34" charset="0"/>
                  </a:rPr>
                  <a:t>representation</a:t>
                </a:r>
                <a:endParaRPr lang="en-US" sz="2000" dirty="0" smtClean="0"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000" dirty="0">
                  <a:cs typeface="Arial" pitchFamily="34" charset="0"/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000" dirty="0" smtClean="0">
                    <a:cs typeface="Arial" pitchFamily="34" charset="0"/>
                  </a:rPr>
                  <a:t>               : Reject </a:t>
                </a:r>
                <a:r>
                  <a:rPr lang="en-US" sz="2000" dirty="0">
                    <a:cs typeface="Arial" pitchFamily="34" charset="0"/>
                  </a:rPr>
                  <a:t>the </a:t>
                </a:r>
                <a:r>
                  <a:rPr lang="en-US" sz="2000" dirty="0" smtClean="0">
                    <a:cs typeface="Arial" pitchFamily="34" charset="0"/>
                  </a:rPr>
                  <a:t>connection evidence.</a:t>
                </a:r>
                <a:endParaRPr lang="en-US" sz="2000" dirty="0">
                  <a:cs typeface="Arial" pitchFamily="34" charset="0"/>
                </a:endParaRPr>
              </a:p>
            </p:txBody>
          </p:sp>
          <p:graphicFrame>
            <p:nvGraphicFramePr>
              <p:cNvPr id="15" name="Object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176184"/>
                  </p:ext>
                </p:extLst>
              </p:nvPr>
            </p:nvGraphicFramePr>
            <p:xfrm>
              <a:off x="5802849" y="3972256"/>
              <a:ext cx="969963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74" name="Equation" r:id="rId5" imgW="431640" imgH="190440" progId="Equation.3">
                      <p:embed/>
                    </p:oleObj>
                  </mc:Choice>
                  <mc:Fallback>
                    <p:oleObj name="Equation" r:id="rId5" imgW="43164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02849" y="3972256"/>
                            <a:ext cx="969963" cy="428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7090718"/>
                  </p:ext>
                </p:extLst>
              </p:nvPr>
            </p:nvGraphicFramePr>
            <p:xfrm>
              <a:off x="5592317" y="3374074"/>
              <a:ext cx="969963" cy="428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75" name="Equation" r:id="rId7" imgW="431640" imgH="190440" progId="Equation.3">
                      <p:embed/>
                    </p:oleObj>
                  </mc:Choice>
                  <mc:Fallback>
                    <p:oleObj name="Equation" r:id="rId7" imgW="431640" imgH="19044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92317" y="3374074"/>
                            <a:ext cx="969963" cy="4286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6438578"/>
                </p:ext>
              </p:extLst>
            </p:nvPr>
          </p:nvGraphicFramePr>
          <p:xfrm>
            <a:off x="4019383" y="2517731"/>
            <a:ext cx="1321257" cy="365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76" name="Equation" r:id="rId9" imgW="533160" imgH="152280" progId="Equation.3">
                    <p:embed/>
                  </p:oleObj>
                </mc:Choice>
                <mc:Fallback>
                  <p:oleObj name="Equation" r:id="rId9" imgW="533160" imgH="1522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19383" y="2517731"/>
                          <a:ext cx="1321257" cy="3651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95399"/>
              </p:ext>
            </p:extLst>
          </p:nvPr>
        </p:nvGraphicFramePr>
        <p:xfrm>
          <a:off x="899592" y="3501008"/>
          <a:ext cx="4841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7" name="Equation" r:id="rId11" imgW="190440" imgH="139680" progId="Equation.3">
                  <p:embed/>
                </p:oleObj>
              </mc:Choice>
              <mc:Fallback>
                <p:oleObj name="Equation" r:id="rId11" imgW="190440" imgH="1396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9592" y="3501008"/>
                        <a:ext cx="484188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218952"/>
              </p:ext>
            </p:extLst>
          </p:nvPr>
        </p:nvGraphicFramePr>
        <p:xfrm>
          <a:off x="3059832" y="3789040"/>
          <a:ext cx="871538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8" name="Equation" r:id="rId13" imgW="342720" imgH="139680" progId="Equation.3">
                  <p:embed/>
                </p:oleObj>
              </mc:Choice>
              <mc:Fallback>
                <p:oleObj name="Equation" r:id="rId13" imgW="342720" imgH="1396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789040"/>
                        <a:ext cx="871538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97979" y="2404244"/>
            <a:ext cx="8937176" cy="2482081"/>
            <a:chOff x="97979" y="2404244"/>
            <a:chExt cx="8937176" cy="2482081"/>
          </a:xfrm>
        </p:grpSpPr>
        <p:grpSp>
          <p:nvGrpSpPr>
            <p:cNvPr id="48" name="Group 47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5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3047708"/>
                </p:ext>
              </p:extLst>
            </p:nvPr>
          </p:nvGraphicFramePr>
          <p:xfrm>
            <a:off x="1277938" y="4618038"/>
            <a:ext cx="528637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69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7938" y="4618038"/>
                          <a:ext cx="528637" cy="268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9253791"/>
                </p:ext>
              </p:extLst>
            </p:nvPr>
          </p:nvGraphicFramePr>
          <p:xfrm>
            <a:off x="4260850" y="4611688"/>
            <a:ext cx="579438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0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850" y="4611688"/>
                          <a:ext cx="579438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3753172"/>
                </p:ext>
              </p:extLst>
            </p:nvPr>
          </p:nvGraphicFramePr>
          <p:xfrm>
            <a:off x="7099300" y="4613275"/>
            <a:ext cx="55086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1" name="Equation" r:id="rId10" imgW="291960" imgH="139680" progId="Equation.3">
                    <p:embed/>
                  </p:oleObj>
                </mc:Choice>
                <mc:Fallback>
                  <p:oleObj name="Equation" r:id="rId10" imgW="2919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9300" y="4613275"/>
                          <a:ext cx="550863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954" y="10716"/>
            <a:ext cx="8229600" cy="9700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47664" y="1340768"/>
            <a:ext cx="5450037" cy="2005826"/>
            <a:chOff x="2506339" y="1340768"/>
            <a:chExt cx="5450037" cy="200582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4054050"/>
                </p:ext>
              </p:extLst>
            </p:nvPr>
          </p:nvGraphicFramePr>
          <p:xfrm>
            <a:off x="4738585" y="3181494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2" name="Equation" r:id="rId12" imgW="101520" imgH="164880" progId="Equation.3">
                    <p:embed/>
                  </p:oleObj>
                </mc:Choice>
                <mc:Fallback>
                  <p:oleObj name="Equation" r:id="rId12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738585" y="3181494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 flipV="1">
              <a:off x="2506339" y="1340768"/>
              <a:ext cx="5450037" cy="1435205"/>
              <a:chOff x="2115687" y="2103664"/>
              <a:chExt cx="5450037" cy="1456742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2115687" y="2103665"/>
                <a:ext cx="2762338" cy="58940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dash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829420" y="2103664"/>
                <a:ext cx="2736304" cy="57606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115687" y="2103664"/>
                <a:ext cx="5450036" cy="1456742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900204" y="1447800"/>
            <a:ext cx="1308458" cy="861592"/>
            <a:chOff x="4692292" y="1447800"/>
            <a:chExt cx="1308458" cy="861592"/>
          </a:xfrm>
        </p:grpSpPr>
        <p:sp>
          <p:nvSpPr>
            <p:cNvPr id="40" name="Oval 39"/>
            <p:cNvSpPr/>
            <p:nvPr/>
          </p:nvSpPr>
          <p:spPr>
            <a:xfrm>
              <a:off x="5116002" y="1575842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692292" y="2203088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558595" y="2211554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6348199"/>
                </p:ext>
              </p:extLst>
            </p:nvPr>
          </p:nvGraphicFramePr>
          <p:xfrm>
            <a:off x="5230813" y="1447800"/>
            <a:ext cx="265112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3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30813" y="1447800"/>
                          <a:ext cx="265112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6780519"/>
                </p:ext>
              </p:extLst>
            </p:nvPr>
          </p:nvGraphicFramePr>
          <p:xfrm>
            <a:off x="4919663" y="1936750"/>
            <a:ext cx="2889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4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9663" y="1936750"/>
                          <a:ext cx="288925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9342929"/>
                </p:ext>
              </p:extLst>
            </p:nvPr>
          </p:nvGraphicFramePr>
          <p:xfrm>
            <a:off x="5713413" y="1922463"/>
            <a:ext cx="28733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475" name="Equation" r:id="rId18" imgW="152280" imgH="177480" progId="Equation.3">
                    <p:embed/>
                  </p:oleObj>
                </mc:Choice>
                <mc:Fallback>
                  <p:oleObj name="Equation" r:id="rId18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413" y="1922463"/>
                          <a:ext cx="287337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Isosceles Triangle 10"/>
          <p:cNvSpPr/>
          <p:nvPr/>
        </p:nvSpPr>
        <p:spPr>
          <a:xfrm>
            <a:off x="3942978" y="1624761"/>
            <a:ext cx="862195" cy="635712"/>
          </a:xfrm>
          <a:custGeom>
            <a:avLst/>
            <a:gdLst>
              <a:gd name="connsiteX0" fmla="*/ 0 w 889341"/>
              <a:gd name="connsiteY0" fmla="*/ 635712 h 635712"/>
              <a:gd name="connsiteX1" fmla="*/ 444671 w 889341"/>
              <a:gd name="connsiteY1" fmla="*/ 0 h 635712"/>
              <a:gd name="connsiteX2" fmla="*/ 889341 w 889341"/>
              <a:gd name="connsiteY2" fmla="*/ 635712 h 635712"/>
              <a:gd name="connsiteX3" fmla="*/ 0 w 889341"/>
              <a:gd name="connsiteY3" fmla="*/ 635712 h 635712"/>
              <a:gd name="connsiteX0" fmla="*/ 353231 w 797901"/>
              <a:gd name="connsiteY0" fmla="*/ 0 h 727152"/>
              <a:gd name="connsiteX1" fmla="*/ 797901 w 797901"/>
              <a:gd name="connsiteY1" fmla="*/ 635712 h 727152"/>
              <a:gd name="connsiteX2" fmla="*/ 0 w 797901"/>
              <a:gd name="connsiteY2" fmla="*/ 727152 h 727152"/>
              <a:gd name="connsiteX0" fmla="*/ 417525 w 862195"/>
              <a:gd name="connsiteY0" fmla="*/ 0 h 635712"/>
              <a:gd name="connsiteX1" fmla="*/ 862195 w 862195"/>
              <a:gd name="connsiteY1" fmla="*/ 635712 h 635712"/>
              <a:gd name="connsiteX2" fmla="*/ 0 w 862195"/>
              <a:gd name="connsiteY2" fmla="*/ 631902 h 63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195" h="635712">
                <a:moveTo>
                  <a:pt x="417525" y="0"/>
                </a:moveTo>
                <a:lnTo>
                  <a:pt x="862195" y="635712"/>
                </a:lnTo>
                <a:lnTo>
                  <a:pt x="0" y="631902"/>
                </a:lnTo>
              </a:path>
            </a:pathLst>
          </a:custGeom>
          <a:solidFill>
            <a:schemeClr val="tx1">
              <a:alpha val="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490364" y="5097997"/>
            <a:ext cx="8114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Example for inter-view connection information with </a:t>
            </a:r>
            <a:r>
              <a:rPr lang="en-US" dirty="0" smtClean="0">
                <a:cs typeface="Arial" pitchFamily="34" charset="0"/>
              </a:rPr>
              <a:t>three reference views, n=3</a:t>
            </a:r>
            <a:r>
              <a:rPr lang="en-US" sz="2000" dirty="0" smtClean="0">
                <a:cs typeface="Arial" pitchFamily="34" charset="0"/>
              </a:rPr>
              <a:t>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5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97979" y="2404244"/>
            <a:ext cx="8937176" cy="2482081"/>
            <a:chOff x="97979" y="2404244"/>
            <a:chExt cx="8937176" cy="2482081"/>
          </a:xfrm>
        </p:grpSpPr>
        <p:grpSp>
          <p:nvGrpSpPr>
            <p:cNvPr id="48" name="Group 47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5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4767041"/>
                </p:ext>
              </p:extLst>
            </p:nvPr>
          </p:nvGraphicFramePr>
          <p:xfrm>
            <a:off x="1277938" y="4618038"/>
            <a:ext cx="528637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86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7938" y="4618038"/>
                          <a:ext cx="528637" cy="268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57297991"/>
                </p:ext>
              </p:extLst>
            </p:nvPr>
          </p:nvGraphicFramePr>
          <p:xfrm>
            <a:off x="4260850" y="4611688"/>
            <a:ext cx="579438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87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850" y="4611688"/>
                          <a:ext cx="579438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3675934"/>
                </p:ext>
              </p:extLst>
            </p:nvPr>
          </p:nvGraphicFramePr>
          <p:xfrm>
            <a:off x="7099300" y="4613275"/>
            <a:ext cx="55086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88" name="Equation" r:id="rId10" imgW="291960" imgH="139680" progId="Equation.3">
                    <p:embed/>
                  </p:oleObj>
                </mc:Choice>
                <mc:Fallback>
                  <p:oleObj name="Equation" r:id="rId10" imgW="2919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9300" y="4613275"/>
                          <a:ext cx="550863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2146299" y="1268760"/>
            <a:ext cx="5450037" cy="2005826"/>
            <a:chOff x="2506339" y="1340768"/>
            <a:chExt cx="5450037" cy="200582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8134219"/>
                </p:ext>
              </p:extLst>
            </p:nvPr>
          </p:nvGraphicFramePr>
          <p:xfrm>
            <a:off x="4738585" y="3181494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89" name="Equation" r:id="rId12" imgW="101520" imgH="164880" progId="Equation.3">
                    <p:embed/>
                  </p:oleObj>
                </mc:Choice>
                <mc:Fallback>
                  <p:oleObj name="Equation" r:id="rId12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738585" y="3181494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 flipV="1">
              <a:off x="2506339" y="1340768"/>
              <a:ext cx="5450037" cy="1435205"/>
              <a:chOff x="2115687" y="2103664"/>
              <a:chExt cx="5450037" cy="1456742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2115687" y="2103665"/>
                <a:ext cx="2762338" cy="58940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829420" y="2103664"/>
                <a:ext cx="2736304" cy="57606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115687" y="2103664"/>
                <a:ext cx="5450036" cy="1456742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476268" y="1375792"/>
            <a:ext cx="1308458" cy="861592"/>
            <a:chOff x="4692292" y="1447800"/>
            <a:chExt cx="1308458" cy="861592"/>
          </a:xfrm>
        </p:grpSpPr>
        <p:sp>
          <p:nvSpPr>
            <p:cNvPr id="40" name="Oval 39"/>
            <p:cNvSpPr/>
            <p:nvPr/>
          </p:nvSpPr>
          <p:spPr>
            <a:xfrm>
              <a:off x="5116002" y="1575842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692292" y="2203088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558595" y="2211554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3589712"/>
                </p:ext>
              </p:extLst>
            </p:nvPr>
          </p:nvGraphicFramePr>
          <p:xfrm>
            <a:off x="5230813" y="1447800"/>
            <a:ext cx="265112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90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30813" y="1447800"/>
                          <a:ext cx="265112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76129040"/>
                </p:ext>
              </p:extLst>
            </p:nvPr>
          </p:nvGraphicFramePr>
          <p:xfrm>
            <a:off x="4919663" y="1936750"/>
            <a:ext cx="2889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91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9663" y="1936750"/>
                          <a:ext cx="288925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3124031"/>
                </p:ext>
              </p:extLst>
            </p:nvPr>
          </p:nvGraphicFramePr>
          <p:xfrm>
            <a:off x="5713413" y="1922463"/>
            <a:ext cx="28733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492" name="Equation" r:id="rId18" imgW="152280" imgH="177480" progId="Equation.3">
                    <p:embed/>
                  </p:oleObj>
                </mc:Choice>
                <mc:Fallback>
                  <p:oleObj name="Equation" r:id="rId18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413" y="1922463"/>
                          <a:ext cx="287337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Isosceles Triangle 10"/>
          <p:cNvSpPr/>
          <p:nvPr/>
        </p:nvSpPr>
        <p:spPr>
          <a:xfrm>
            <a:off x="4519042" y="1552753"/>
            <a:ext cx="862195" cy="635712"/>
          </a:xfrm>
          <a:custGeom>
            <a:avLst/>
            <a:gdLst>
              <a:gd name="connsiteX0" fmla="*/ 0 w 889341"/>
              <a:gd name="connsiteY0" fmla="*/ 635712 h 635712"/>
              <a:gd name="connsiteX1" fmla="*/ 444671 w 889341"/>
              <a:gd name="connsiteY1" fmla="*/ 0 h 635712"/>
              <a:gd name="connsiteX2" fmla="*/ 889341 w 889341"/>
              <a:gd name="connsiteY2" fmla="*/ 635712 h 635712"/>
              <a:gd name="connsiteX3" fmla="*/ 0 w 889341"/>
              <a:gd name="connsiteY3" fmla="*/ 635712 h 635712"/>
              <a:gd name="connsiteX0" fmla="*/ 353231 w 797901"/>
              <a:gd name="connsiteY0" fmla="*/ 0 h 727152"/>
              <a:gd name="connsiteX1" fmla="*/ 797901 w 797901"/>
              <a:gd name="connsiteY1" fmla="*/ 635712 h 727152"/>
              <a:gd name="connsiteX2" fmla="*/ 0 w 797901"/>
              <a:gd name="connsiteY2" fmla="*/ 727152 h 727152"/>
              <a:gd name="connsiteX0" fmla="*/ 417525 w 862195"/>
              <a:gd name="connsiteY0" fmla="*/ 0 h 635712"/>
              <a:gd name="connsiteX1" fmla="*/ 862195 w 862195"/>
              <a:gd name="connsiteY1" fmla="*/ 635712 h 635712"/>
              <a:gd name="connsiteX2" fmla="*/ 0 w 862195"/>
              <a:gd name="connsiteY2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95" h="635712">
                <a:moveTo>
                  <a:pt x="417525" y="0"/>
                </a:moveTo>
                <a:cubicBezTo>
                  <a:pt x="481646" y="99763"/>
                  <a:pt x="421942" y="9026"/>
                  <a:pt x="609888" y="299289"/>
                </a:cubicBezTo>
                <a:lnTo>
                  <a:pt x="862195" y="635712"/>
                </a:lnTo>
                <a:lnTo>
                  <a:pt x="0" y="631902"/>
                </a:lnTo>
              </a:path>
            </a:pathLst>
          </a:custGeom>
          <a:solidFill>
            <a:schemeClr val="tx1">
              <a:alpha val="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11" idx="0"/>
            <a:endCxn id="11" idx="3"/>
          </p:cNvCxnSpPr>
          <p:nvPr/>
        </p:nvCxnSpPr>
        <p:spPr>
          <a:xfrm flipH="1">
            <a:off x="4519042" y="1552753"/>
            <a:ext cx="417525" cy="63190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90364" y="5097997"/>
            <a:ext cx="8114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Example for inter-view connection information with </a:t>
            </a:r>
            <a:r>
              <a:rPr lang="en-US" dirty="0" smtClean="0">
                <a:cs typeface="Arial" pitchFamily="34" charset="0"/>
              </a:rPr>
              <a:t>three reference views, n=3</a:t>
            </a:r>
            <a:r>
              <a:rPr lang="en-US" sz="2000" dirty="0" smtClean="0">
                <a:cs typeface="Arial" pitchFamily="34" charset="0"/>
              </a:rPr>
              <a:t>.</a:t>
            </a:r>
            <a:endParaRPr lang="en-US" dirty="0">
              <a:cs typeface="Arial" pitchFamily="34" charset="0"/>
            </a:endParaRPr>
          </a:p>
        </p:txBody>
      </p:sp>
      <p:sp>
        <p:nvSpPr>
          <p:cNvPr id="3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97954" y="10716"/>
            <a:ext cx="8229600" cy="9700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4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C:\Coding\Projects\SDIBR\ConnectionInfoViewSynthesis\CVSynthesis\CVSTest\log\cInfo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8" y="2013223"/>
            <a:ext cx="5176038" cy="3882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525835" y="1569477"/>
            <a:ext cx="2595731" cy="1859523"/>
            <a:chOff x="746319" y="1462200"/>
            <a:chExt cx="2595731" cy="1859523"/>
          </a:xfrm>
        </p:grpSpPr>
        <p:sp>
          <p:nvSpPr>
            <p:cNvPr id="59" name="Rectangle 58"/>
            <p:cNvSpPr/>
            <p:nvPr/>
          </p:nvSpPr>
          <p:spPr>
            <a:xfrm>
              <a:off x="755577" y="1966286"/>
              <a:ext cx="519167" cy="384423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0" name="Isosceles Triangle 56"/>
            <p:cNvSpPr/>
            <p:nvPr/>
          </p:nvSpPr>
          <p:spPr>
            <a:xfrm>
              <a:off x="897311" y="2074083"/>
              <a:ext cx="117961" cy="163929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39405 w 239405"/>
                <a:gd name="connsiteY0" fmla="*/ 59154 h 59154"/>
                <a:gd name="connsiteX1" fmla="*/ 0 w 239405"/>
                <a:gd name="connsiteY1" fmla="*/ 59154 h 59154"/>
                <a:gd name="connsiteX2" fmla="*/ 211143 w 239405"/>
                <a:gd name="connsiteY2" fmla="*/ 0 h 59154"/>
                <a:gd name="connsiteX0" fmla="*/ 239405 w 239405"/>
                <a:gd name="connsiteY0" fmla="*/ 163929 h 163929"/>
                <a:gd name="connsiteX1" fmla="*/ 0 w 239405"/>
                <a:gd name="connsiteY1" fmla="*/ 163929 h 163929"/>
                <a:gd name="connsiteX2" fmla="*/ 115893 w 239405"/>
                <a:gd name="connsiteY2" fmla="*/ 0 h 163929"/>
                <a:gd name="connsiteX0" fmla="*/ 117961 w 117961"/>
                <a:gd name="connsiteY0" fmla="*/ 4385 h 163929"/>
                <a:gd name="connsiteX1" fmla="*/ 0 w 117961"/>
                <a:gd name="connsiteY1" fmla="*/ 163929 h 163929"/>
                <a:gd name="connsiteX2" fmla="*/ 115893 w 117961"/>
                <a:gd name="connsiteY2" fmla="*/ 0 h 1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61" h="163929">
                  <a:moveTo>
                    <a:pt x="117961" y="4385"/>
                  </a:moveTo>
                  <a:lnTo>
                    <a:pt x="0" y="163929"/>
                  </a:lnTo>
                  <a:cubicBezTo>
                    <a:pt x="39901" y="113731"/>
                    <a:pt x="115893" y="0"/>
                    <a:pt x="115893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86687" y="1966286"/>
              <a:ext cx="519167" cy="3844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2" name="Isosceles Triangle 79"/>
            <p:cNvSpPr/>
            <p:nvPr/>
          </p:nvSpPr>
          <p:spPr>
            <a:xfrm>
              <a:off x="1927205" y="2216740"/>
              <a:ext cx="231621" cy="3810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111607 w 231309"/>
                <a:gd name="connsiteY0" fmla="*/ 0 h 150594"/>
                <a:gd name="connsiteX1" fmla="*/ 231309 w 231309"/>
                <a:gd name="connsiteY1" fmla="*/ 150594 h 150594"/>
                <a:gd name="connsiteX2" fmla="*/ 0 w 231309"/>
                <a:gd name="connsiteY2" fmla="*/ 146784 h 150594"/>
                <a:gd name="connsiteX0" fmla="*/ 0 w 231621"/>
                <a:gd name="connsiteY0" fmla="*/ 854 h 3810"/>
                <a:gd name="connsiteX1" fmla="*/ 231621 w 231621"/>
                <a:gd name="connsiteY1" fmla="*/ 3810 h 3810"/>
                <a:gd name="connsiteX2" fmla="*/ 312 w 231621"/>
                <a:gd name="connsiteY2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21" h="3810">
                  <a:moveTo>
                    <a:pt x="0" y="854"/>
                  </a:moveTo>
                  <a:lnTo>
                    <a:pt x="231621" y="3810"/>
                  </a:lnTo>
                  <a:cubicBezTo>
                    <a:pt x="151819" y="3810"/>
                    <a:pt x="312" y="0"/>
                    <a:pt x="312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015127" y="2048495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9282" y="2199089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25306" y="2199193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22883" y="1963835"/>
              <a:ext cx="519167" cy="384423"/>
            </a:xfrm>
            <a:prstGeom prst="rect">
              <a:avLst/>
            </a:prstGeom>
            <a:solidFill>
              <a:srgbClr val="35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7" name="Isosceles Triangle 61"/>
            <p:cNvSpPr/>
            <p:nvPr/>
          </p:nvSpPr>
          <p:spPr>
            <a:xfrm>
              <a:off x="3074964" y="2083612"/>
              <a:ext cx="120596" cy="156552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0 w 119702"/>
                <a:gd name="connsiteY0" fmla="*/ 3235 h 153829"/>
                <a:gd name="connsiteX1" fmla="*/ 119702 w 119702"/>
                <a:gd name="connsiteY1" fmla="*/ 153829 h 153829"/>
                <a:gd name="connsiteX2" fmla="*/ 312 w 119702"/>
                <a:gd name="connsiteY2" fmla="*/ 0 h 153829"/>
                <a:gd name="connsiteX0" fmla="*/ 0 w 120596"/>
                <a:gd name="connsiteY0" fmla="*/ 3235 h 156552"/>
                <a:gd name="connsiteX1" fmla="*/ 119702 w 120596"/>
                <a:gd name="connsiteY1" fmla="*/ 153829 h 156552"/>
                <a:gd name="connsiteX2" fmla="*/ 61533 w 120596"/>
                <a:gd name="connsiteY2" fmla="*/ 79951 h 156552"/>
                <a:gd name="connsiteX3" fmla="*/ 312 w 120596"/>
                <a:gd name="connsiteY3" fmla="*/ 0 h 15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96" h="156552">
                  <a:moveTo>
                    <a:pt x="0" y="3235"/>
                  </a:moveTo>
                  <a:lnTo>
                    <a:pt x="119702" y="153829"/>
                  </a:lnTo>
                  <a:cubicBezTo>
                    <a:pt x="127576" y="170584"/>
                    <a:pt x="81431" y="105589"/>
                    <a:pt x="61533" y="79951"/>
                  </a:cubicBezTo>
                  <a:cubicBezTo>
                    <a:pt x="41635" y="54313"/>
                    <a:pt x="8134" y="17294"/>
                    <a:pt x="312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50966" y="2056238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45121" y="220683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61145" y="2206936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46319" y="2453606"/>
              <a:ext cx="519167" cy="384423"/>
              <a:chOff x="8216919" y="4810890"/>
              <a:chExt cx="519167" cy="38442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8216919" y="4810890"/>
                <a:ext cx="519167" cy="38442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12" name="Isosceles Triangle 93"/>
              <p:cNvSpPr/>
              <p:nvPr/>
            </p:nvSpPr>
            <p:spPr>
              <a:xfrm>
                <a:off x="8339227" y="4922665"/>
                <a:ext cx="239405" cy="159167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59167 h 159167"/>
                  <a:gd name="connsiteX1" fmla="*/ 0 w 239405"/>
                  <a:gd name="connsiteY1" fmla="*/ 159167 h 159167"/>
                  <a:gd name="connsiteX2" fmla="*/ 108749 w 239405"/>
                  <a:gd name="connsiteY2" fmla="*/ 0 h 15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05" h="159167">
                    <a:moveTo>
                      <a:pt x="239405" y="159167"/>
                    </a:moveTo>
                    <a:lnTo>
                      <a:pt x="0" y="159167"/>
                    </a:lnTo>
                    <a:cubicBezTo>
                      <a:pt x="39901" y="108969"/>
                      <a:pt x="108749" y="0"/>
                      <a:pt x="108749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35549" y="4903293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329704" y="5056268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45728" y="505637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993081" y="204849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81058" y="2201467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97082" y="2201571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822883" y="2452752"/>
              <a:ext cx="519167" cy="384423"/>
              <a:chOff x="8216919" y="4268734"/>
              <a:chExt cx="519167" cy="384423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216919" y="4268734"/>
                <a:ext cx="519167" cy="384423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7" name="Isosceles Triangle 84"/>
              <p:cNvSpPr/>
              <p:nvPr/>
            </p:nvSpPr>
            <p:spPr>
              <a:xfrm>
                <a:off x="8356316" y="4391746"/>
                <a:ext cx="227580" cy="153406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09226 w 228928"/>
                  <a:gd name="connsiteY0" fmla="*/ 0 h 150594"/>
                  <a:gd name="connsiteX1" fmla="*/ 228928 w 228928"/>
                  <a:gd name="connsiteY1" fmla="*/ 150594 h 150594"/>
                  <a:gd name="connsiteX2" fmla="*/ 0 w 228928"/>
                  <a:gd name="connsiteY2" fmla="*/ 144402 h 150594"/>
                  <a:gd name="connsiteX0" fmla="*/ 2070 w 121772"/>
                  <a:gd name="connsiteY0" fmla="*/ 17523 h 168117"/>
                  <a:gd name="connsiteX1" fmla="*/ 121772 w 121772"/>
                  <a:gd name="connsiteY1" fmla="*/ 168117 h 168117"/>
                  <a:gd name="connsiteX2" fmla="*/ 0 w 121772"/>
                  <a:gd name="connsiteY2" fmla="*/ 0 h 168117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0 w 122805"/>
                  <a:gd name="connsiteY3" fmla="*/ 0 h 170929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59963 w 122805"/>
                  <a:gd name="connsiteY3" fmla="*/ 93024 h 170929"/>
                  <a:gd name="connsiteX4" fmla="*/ 0 w 122805"/>
                  <a:gd name="connsiteY4" fmla="*/ 0 h 170929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164738 w 227580"/>
                  <a:gd name="connsiteY3" fmla="*/ 75501 h 153406"/>
                  <a:gd name="connsiteX4" fmla="*/ 0 w 227580"/>
                  <a:gd name="connsiteY4" fmla="*/ 139640 h 153406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219506 w 227580"/>
                  <a:gd name="connsiteY3" fmla="*/ 139795 h 153406"/>
                  <a:gd name="connsiteX4" fmla="*/ 0 w 227580"/>
                  <a:gd name="connsiteY4" fmla="*/ 139640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53406">
                    <a:moveTo>
                      <a:pt x="106845" y="0"/>
                    </a:moveTo>
                    <a:lnTo>
                      <a:pt x="226547" y="150594"/>
                    </a:lnTo>
                    <a:cubicBezTo>
                      <a:pt x="235402" y="167543"/>
                      <a:pt x="185033" y="103520"/>
                      <a:pt x="164738" y="75501"/>
                    </a:cubicBezTo>
                    <a:lnTo>
                      <a:pt x="219506" y="139795"/>
                    </a:lnTo>
                    <a:lnTo>
                      <a:pt x="0" y="139640"/>
                    </a:ln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8439164" y="4361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333319" y="4511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549343" y="4511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789229" y="2446520"/>
              <a:ext cx="519167" cy="384423"/>
              <a:chOff x="8209712" y="3730770"/>
              <a:chExt cx="519167" cy="384423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8209712" y="3730770"/>
                <a:ext cx="519167" cy="384423"/>
              </a:xfrm>
              <a:prstGeom prst="rect">
                <a:avLst/>
              </a:prstGeom>
              <a:solidFill>
                <a:srgbClr val="FF9935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2" name="Isosceles Triangle 74"/>
              <p:cNvSpPr/>
              <p:nvPr/>
            </p:nvSpPr>
            <p:spPr>
              <a:xfrm>
                <a:off x="8346447" y="3849796"/>
                <a:ext cx="228450" cy="150594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0 w 330845"/>
                  <a:gd name="connsiteY0" fmla="*/ 150594 h 242034"/>
                  <a:gd name="connsiteX1" fmla="*/ 119703 w 330845"/>
                  <a:gd name="connsiteY1" fmla="*/ 0 h 242034"/>
                  <a:gd name="connsiteX2" fmla="*/ 330845 w 330845"/>
                  <a:gd name="connsiteY2" fmla="*/ 242034 h 242034"/>
                  <a:gd name="connsiteX0" fmla="*/ 0 w 233213"/>
                  <a:gd name="connsiteY0" fmla="*/ 150594 h 150594"/>
                  <a:gd name="connsiteX1" fmla="*/ 119703 w 233213"/>
                  <a:gd name="connsiteY1" fmla="*/ 0 h 150594"/>
                  <a:gd name="connsiteX2" fmla="*/ 233213 w 233213"/>
                  <a:gd name="connsiteY2" fmla="*/ 142022 h 150594"/>
                  <a:gd name="connsiteX0" fmla="*/ 0 w 119703"/>
                  <a:gd name="connsiteY0" fmla="*/ 150594 h 150594"/>
                  <a:gd name="connsiteX1" fmla="*/ 119703 w 119703"/>
                  <a:gd name="connsiteY1" fmla="*/ 0 h 150594"/>
                  <a:gd name="connsiteX2" fmla="*/ 6994 w 119703"/>
                  <a:gd name="connsiteY2" fmla="*/ 142022 h 150594"/>
                  <a:gd name="connsiteX0" fmla="*/ 0 w 228450"/>
                  <a:gd name="connsiteY0" fmla="*/ 150594 h 150594"/>
                  <a:gd name="connsiteX1" fmla="*/ 119703 w 228450"/>
                  <a:gd name="connsiteY1" fmla="*/ 0 h 150594"/>
                  <a:gd name="connsiteX2" fmla="*/ 228450 w 228450"/>
                  <a:gd name="connsiteY2" fmla="*/ 139641 h 1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450" h="150594">
                    <a:moveTo>
                      <a:pt x="0" y="150594"/>
                    </a:moveTo>
                    <a:lnTo>
                      <a:pt x="119703" y="0"/>
                    </a:lnTo>
                    <a:lnTo>
                      <a:pt x="228450" y="13964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442152" y="3819187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336307" y="3969781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552331" y="3969885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55213" y="1462200"/>
              <a:ext cx="2586837" cy="1859523"/>
              <a:chOff x="755213" y="1462200"/>
              <a:chExt cx="2586837" cy="18595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55213" y="1898720"/>
                <a:ext cx="2586837" cy="989157"/>
                <a:chOff x="1690869" y="2691243"/>
                <a:chExt cx="5761451" cy="197831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7413391"/>
                    </p:ext>
                  </p:extLst>
                </p:nvPr>
              </p:nvGraphicFramePr>
              <p:xfrm>
                <a:off x="2917790" y="2691243"/>
                <a:ext cx="1016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416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7790" y="2691243"/>
                              <a:ext cx="1016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691680" y="2708920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690869" y="3697718"/>
                  <a:ext cx="576064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691680" y="4669556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1776343" y="2937300"/>
                <a:ext cx="519167" cy="384423"/>
                <a:chOff x="1770165" y="3049930"/>
                <a:chExt cx="519167" cy="384423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1770165" y="3049930"/>
                  <a:ext cx="519167" cy="384423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1902857" y="3162601"/>
                  <a:ext cx="239405" cy="150593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999178" y="313146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890952" y="328713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106976" y="328723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801965" y="1462200"/>
                <a:ext cx="519167" cy="384407"/>
                <a:chOff x="8220903" y="1570531"/>
                <a:chExt cx="519167" cy="38440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8220903" y="1570531"/>
                  <a:ext cx="519167" cy="384407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448273" y="165744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8342428" y="1808036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558452" y="180814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Rectangle 116"/>
          <p:cNvSpPr/>
          <p:nvPr/>
        </p:nvSpPr>
        <p:spPr>
          <a:xfrm>
            <a:off x="432798" y="1196752"/>
            <a:ext cx="4730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Vijaya" pitchFamily="34" charset="0"/>
                <a:cs typeface="Vijaya" pitchFamily="34" charset="0"/>
              </a:rPr>
              <a:t>Possible cases of inter-view connectivity for </a:t>
            </a:r>
            <a:r>
              <a:rPr lang="en-US" sz="2000" i="1" dirty="0">
                <a:latin typeface="Vijaya" pitchFamily="34" charset="0"/>
                <a:cs typeface="Vijaya" pitchFamily="34" charset="0"/>
              </a:rPr>
              <a:t>n </a:t>
            </a:r>
            <a:r>
              <a:rPr lang="en-US" sz="2000" dirty="0">
                <a:latin typeface="Vijaya" pitchFamily="34" charset="0"/>
                <a:cs typeface="Vijaya" pitchFamily="34" charset="0"/>
              </a:rPr>
              <a:t>= </a:t>
            </a:r>
            <a:r>
              <a:rPr lang="en-US" sz="2000" dirty="0" smtClean="0">
                <a:latin typeface="Vijaya" pitchFamily="34" charset="0"/>
                <a:cs typeface="Vijaya" pitchFamily="34" charset="0"/>
              </a:rPr>
              <a:t>3</a:t>
            </a:r>
            <a:r>
              <a:rPr lang="en-US" sz="2000" dirty="0">
                <a:latin typeface="Vijaya" pitchFamily="34" charset="0"/>
                <a:cs typeface="Vijaya" pitchFamily="34" charset="0"/>
              </a:rPr>
              <a:t>: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897954" y="10716"/>
            <a:ext cx="8229600" cy="97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432798" y="3892502"/>
            <a:ext cx="30104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Vijaya" pitchFamily="34" charset="0"/>
                <a:cs typeface="Vijaya" pitchFamily="34" charset="0"/>
              </a:rPr>
              <a:t>Use of Connection Information</a:t>
            </a:r>
            <a:r>
              <a:rPr lang="en-US" sz="2000" dirty="0" smtClean="0">
                <a:latin typeface="Vijaya" pitchFamily="34" charset="0"/>
                <a:cs typeface="Vijaya" pitchFamily="34" charset="0"/>
              </a:rPr>
              <a:t>:</a:t>
            </a:r>
          </a:p>
          <a:p>
            <a:endParaRPr lang="en-US" sz="2000" dirty="0" smtClean="0">
              <a:latin typeface="Vijaya" pitchFamily="34" charset="0"/>
              <a:cs typeface="Vijay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Vijaya" pitchFamily="34" charset="0"/>
                <a:cs typeface="Vijaya" pitchFamily="34" charset="0"/>
              </a:rPr>
              <a:t>To obtain consistent depth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Vijaya" pitchFamily="34" charset="0"/>
                <a:cs typeface="Vijaya" pitchFamily="34" charset="0"/>
              </a:rPr>
              <a:t>To combine texture pixels reliably</a:t>
            </a:r>
            <a:endParaRPr lang="en-US" sz="2000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89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Principal Depth Map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4830" y="1419178"/>
            <a:ext cx="8646039" cy="4458094"/>
            <a:chOff x="326899" y="986161"/>
            <a:chExt cx="8646039" cy="4458094"/>
          </a:xfrm>
        </p:grpSpPr>
        <p:grpSp>
          <p:nvGrpSpPr>
            <p:cNvPr id="4" name="Group 3"/>
            <p:cNvGrpSpPr/>
            <p:nvPr/>
          </p:nvGrpSpPr>
          <p:grpSpPr>
            <a:xfrm>
              <a:off x="326899" y="986161"/>
              <a:ext cx="8646039" cy="4458094"/>
              <a:chOff x="326899" y="986161"/>
              <a:chExt cx="8646039" cy="445809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6899" y="986161"/>
                <a:ext cx="8646039" cy="4458094"/>
                <a:chOff x="-222976" y="986161"/>
                <a:chExt cx="8749645" cy="44580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-222976" y="986161"/>
                  <a:ext cx="8749645" cy="4177151"/>
                  <a:chOff x="-222976" y="986161"/>
                  <a:chExt cx="8749645" cy="4177151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-222976" y="986161"/>
                    <a:ext cx="8749645" cy="4177151"/>
                    <a:chOff x="-150163" y="986161"/>
                    <a:chExt cx="8749645" cy="4177151"/>
                  </a:xfrm>
                </p:grpSpPr>
                <p:grpSp>
                  <p:nvGrpSpPr>
                    <p:cNvPr id="50" name="Group 49"/>
                    <p:cNvGrpSpPr/>
                    <p:nvPr/>
                  </p:nvGrpSpPr>
                  <p:grpSpPr>
                    <a:xfrm>
                      <a:off x="-150163" y="1700808"/>
                      <a:ext cx="6875629" cy="2952328"/>
                      <a:chOff x="-256165" y="1408633"/>
                      <a:chExt cx="6875629" cy="2952328"/>
                    </a:xfrm>
                  </p:grpSpPr>
                  <p:sp>
                    <p:nvSpPr>
                      <p:cNvPr id="3" name="Rectangle 2"/>
                      <p:cNvSpPr/>
                      <p:nvPr/>
                    </p:nvSpPr>
                    <p:spPr>
                      <a:xfrm>
                        <a:off x="2770386" y="2356976"/>
                        <a:ext cx="2467683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Consistency </a:t>
                        </a:r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Testing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graphicFrame>
                    <p:nvGraphicFramePr>
                      <p:cNvPr id="7" name="Object 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945809902"/>
                          </p:ext>
                        </p:extLst>
                      </p:nvPr>
                    </p:nvGraphicFramePr>
                    <p:xfrm>
                      <a:off x="4521200" y="3346450"/>
                      <a:ext cx="101600" cy="1651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7003" name="Equation" r:id="rId4" imgW="101520" imgH="164880" progId="Equation.3">
                              <p:embed/>
                            </p:oleObj>
                          </mc:Choice>
                          <mc:Fallback>
                            <p:oleObj name="Equation" r:id="rId4" imgW="101520" imgH="16488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21200" y="3346450"/>
                                    <a:ext cx="1016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pSp>
                    <p:nvGrpSpPr>
                      <p:cNvPr id="5" name="Group 4"/>
                      <p:cNvGrpSpPr/>
                      <p:nvPr/>
                    </p:nvGrpSpPr>
                    <p:grpSpPr>
                      <a:xfrm>
                        <a:off x="-256165" y="1932005"/>
                        <a:ext cx="2662373" cy="2169835"/>
                        <a:chOff x="-258458" y="1976383"/>
                        <a:chExt cx="2662373" cy="2169835"/>
                      </a:xfrm>
                    </p:grpSpPr>
                    <p:pic>
                      <p:nvPicPr>
                        <p:cNvPr id="19" name="Picture 3" descr="C:\Papers\Publish\EUSIPCO\Presentation\WarpDepth2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58458" y="1976383"/>
                          <a:ext cx="1864142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8" name="Picture 2" descr="C:\Papers\Publish\EUSIPCO\Presentation\WarpDepth1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8" y="2532162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3" name="Picture 7" descr="C:\Papers\Publish\EUSIPCO\Presentation\WarpDepth0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72" y="2748186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5424353" y="1408633"/>
                        <a:ext cx="936104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Inter-view</a:t>
                        </a:r>
                      </a:p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connection </a:t>
                        </a:r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Information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5424636" y="3308859"/>
                        <a:ext cx="935821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Consistent Depth Values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cxnSp>
                    <p:nvCxnSpPr>
                      <p:cNvPr id="43" name="Elbow Connector 42"/>
                      <p:cNvCxnSpPr>
                        <a:stCxn id="3" idx="0"/>
                        <a:endCxn id="28" idx="1"/>
                      </p:cNvCxnSpPr>
                      <p:nvPr/>
                    </p:nvCxnSpPr>
                    <p:spPr>
                      <a:xfrm rot="5400000" flipH="1" flipV="1">
                        <a:off x="4503144" y="1435768"/>
                        <a:ext cx="422292" cy="1420125"/>
                      </a:xfrm>
                      <a:prstGeom prst="bentConnector2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/>
                      <p:cNvCxnSpPr>
                        <a:stCxn id="28" idx="3"/>
                        <a:endCxn id="56" idx="1"/>
                      </p:cNvCxnSpPr>
                      <p:nvPr/>
                    </p:nvCxnSpPr>
                    <p:spPr>
                      <a:xfrm flipV="1">
                        <a:off x="6360457" y="1932672"/>
                        <a:ext cx="259007" cy="20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>
                        <a:stCxn id="29" idx="3"/>
                        <a:endCxn id="41" idx="1"/>
                      </p:cNvCxnSpPr>
                      <p:nvPr/>
                    </p:nvCxnSpPr>
                    <p:spPr>
                      <a:xfrm>
                        <a:off x="6360457" y="3834910"/>
                        <a:ext cx="24844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>
                        <a:off x="2406032" y="2892783"/>
                        <a:ext cx="364354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6714902" y="986161"/>
                      <a:ext cx="1874018" cy="584775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Inter-view  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Connection Information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6725466" y="4824758"/>
                      <a:ext cx="1874016" cy="338554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Principal Depth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Map</a:t>
                      </a: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88193" y="4449466"/>
                      <a:ext cx="2186125" cy="338554"/>
                    </a:xfrm>
                    <a:prstGeom prst="rect">
                      <a:avLst/>
                    </a:prstGeom>
                    <a:ln w="19050">
                      <a:solidFill>
                        <a:schemeClr val="tx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Estimated Depth </a:t>
                      </a:r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Maps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cxnSp>
                <p:nvCxnSpPr>
                  <p:cNvPr id="6" name="Straight Arrow Connector 5"/>
                  <p:cNvCxnSpPr>
                    <a:stCxn id="28" idx="2"/>
                    <a:endCxn id="29" idx="0"/>
                  </p:cNvCxnSpPr>
                  <p:nvPr/>
                </p:nvCxnSpPr>
                <p:spPr>
                  <a:xfrm>
                    <a:off x="5925594" y="2752910"/>
                    <a:ext cx="142" cy="84812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5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2954117"/>
                    </p:ext>
                  </p:extLst>
                </p:nvPr>
              </p:nvGraphicFramePr>
              <p:xfrm>
                <a:off x="7445644" y="5111721"/>
                <a:ext cx="288032" cy="332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004" name="Equation" r:id="rId9" imgW="164880" imgH="190440" progId="Equation.3">
                        <p:embed/>
                      </p:oleObj>
                    </mc:Choice>
                    <mc:Fallback>
                      <p:oleObj name="Equation" r:id="rId9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45644" y="5111721"/>
                              <a:ext cx="288032" cy="3325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56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112" y="1534325"/>
                <a:ext cx="1841389" cy="13810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673" y="3428735"/>
                <a:ext cx="1862265" cy="1396699"/>
              </a:xfrm>
              <a:prstGeom prst="rect">
                <a:avLst/>
              </a:prstGeom>
              <a:noFill/>
              <a:ln w="19050">
                <a:solidFill>
                  <a:schemeClr val="tx1">
                    <a:alpha val="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Elbow Connector 12"/>
            <p:cNvCxnSpPr>
              <a:stCxn id="3" idx="2"/>
              <a:endCxn id="29" idx="1"/>
            </p:cNvCxnSpPr>
            <p:nvPr/>
          </p:nvCxnSpPr>
          <p:spPr>
            <a:xfrm rot="16200000" flipH="1">
              <a:off x="5025722" y="3212375"/>
              <a:ext cx="425832" cy="14035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1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2148917" y="2567606"/>
            <a:ext cx="6163531" cy="1652655"/>
            <a:chOff x="2148917" y="2567606"/>
            <a:chExt cx="6163531" cy="1652655"/>
          </a:xfrm>
        </p:grpSpPr>
        <p:sp>
          <p:nvSpPr>
            <p:cNvPr id="26" name="Rectangle 25"/>
            <p:cNvSpPr/>
            <p:nvPr/>
          </p:nvSpPr>
          <p:spPr>
            <a:xfrm>
              <a:off x="2148917" y="2567606"/>
              <a:ext cx="288032" cy="1652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288" y="293640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Imaging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494502" y="5678286"/>
            <a:ext cx="21964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Classical</a:t>
            </a:r>
            <a:r>
              <a:rPr lang="sv-SE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Imaging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5989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99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38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Structured Depth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Maps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remove </a:t>
            </a:r>
            <a:r>
              <a:rPr lang="en-US" b="1" dirty="0"/>
              <a:t>redundancy</a:t>
            </a:r>
            <a:r>
              <a:rPr lang="en-US" dirty="0"/>
              <a:t> from depth </a:t>
            </a:r>
            <a:r>
              <a:rPr lang="en-US" dirty="0" smtClean="0"/>
              <a:t>maps</a:t>
            </a:r>
          </a:p>
          <a:p>
            <a:endParaRPr lang="en-US" dirty="0"/>
          </a:p>
          <a:p>
            <a:r>
              <a:rPr lang="en-US" dirty="0" smtClean="0"/>
              <a:t>To improve the quality of depth maps</a:t>
            </a:r>
          </a:p>
          <a:p>
            <a:endParaRPr lang="en-US" dirty="0" smtClean="0"/>
          </a:p>
          <a:p>
            <a:r>
              <a:rPr lang="en-US" dirty="0" smtClean="0"/>
              <a:t>To have efficient depth representation</a:t>
            </a:r>
          </a:p>
          <a:p>
            <a:endParaRPr lang="en-US" dirty="0" smtClean="0"/>
          </a:p>
        </p:txBody>
      </p:sp>
      <p:sp>
        <p:nvSpPr>
          <p:cNvPr id="5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0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Structured Depth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Maps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/>
          <p:cNvGrpSpPr/>
          <p:nvPr/>
        </p:nvGrpSpPr>
        <p:grpSpPr>
          <a:xfrm>
            <a:off x="560744" y="1052736"/>
            <a:ext cx="8191055" cy="4116227"/>
            <a:chOff x="264186" y="1545021"/>
            <a:chExt cx="8191055" cy="4116227"/>
          </a:xfrm>
        </p:grpSpPr>
        <p:grpSp>
          <p:nvGrpSpPr>
            <p:cNvPr id="48" name="Group 47"/>
            <p:cNvGrpSpPr/>
            <p:nvPr/>
          </p:nvGrpSpPr>
          <p:grpSpPr>
            <a:xfrm>
              <a:off x="264186" y="1545021"/>
              <a:ext cx="8191055" cy="4116227"/>
              <a:chOff x="264186" y="1197458"/>
              <a:chExt cx="8191055" cy="411622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264186" y="1485490"/>
                <a:ext cx="8191055" cy="2170270"/>
                <a:chOff x="187986" y="2300212"/>
                <a:chExt cx="8191055" cy="2170270"/>
              </a:xfrm>
            </p:grpSpPr>
            <p:grpSp>
              <p:nvGrpSpPr>
                <p:cNvPr id="66" name="Group 65"/>
                <p:cNvGrpSpPr/>
                <p:nvPr/>
              </p:nvGrpSpPr>
              <p:grpSpPr>
                <a:xfrm>
                  <a:off x="187986" y="2300212"/>
                  <a:ext cx="8191055" cy="2170270"/>
                  <a:chOff x="187986" y="2300212"/>
                  <a:chExt cx="8191055" cy="2170270"/>
                </a:xfrm>
              </p:grpSpPr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187986" y="2300212"/>
                    <a:ext cx="7967177" cy="2170270"/>
                    <a:chOff x="187986" y="2300212"/>
                    <a:chExt cx="7967177" cy="2170270"/>
                  </a:xfrm>
                </p:grpSpPr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187986" y="2300212"/>
                      <a:ext cx="7967177" cy="2170270"/>
                      <a:chOff x="187986" y="2300212"/>
                      <a:chExt cx="7967177" cy="2170270"/>
                    </a:xfrm>
                  </p:grpSpPr>
                  <p:grpSp>
                    <p:nvGrpSpPr>
                      <p:cNvPr id="75" name="Group 74"/>
                      <p:cNvGrpSpPr/>
                      <p:nvPr/>
                    </p:nvGrpSpPr>
                    <p:grpSpPr>
                      <a:xfrm>
                        <a:off x="1609719" y="2430130"/>
                        <a:ext cx="6545444" cy="2040352"/>
                        <a:chOff x="1926419" y="2420605"/>
                        <a:chExt cx="6545444" cy="2040352"/>
                      </a:xfrm>
                    </p:grpSpPr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1926419" y="3370807"/>
                          <a:ext cx="1863199" cy="36933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lvl="0" algn="ctr"/>
                          <a:r>
                            <a:rPr lang="en-US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Principal Depth </a:t>
                          </a:r>
                          <a:r>
                            <a:rPr lang="en-US" dirty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Map</a:t>
                          </a:r>
                        </a:p>
                      </p:txBody>
                    </p:sp>
                    <p:grpSp>
                      <p:nvGrpSpPr>
                        <p:cNvPr id="80" name="Group 79"/>
                        <p:cNvGrpSpPr/>
                        <p:nvPr/>
                      </p:nvGrpSpPr>
                      <p:grpSpPr>
                        <a:xfrm>
                          <a:off x="3795862" y="2420605"/>
                          <a:ext cx="4676001" cy="2040352"/>
                          <a:chOff x="3236819" y="2420605"/>
                          <a:chExt cx="4676001" cy="2040352"/>
                        </a:xfrm>
                      </p:grpSpPr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3236819" y="3814626"/>
                            <a:ext cx="4676001" cy="646331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A set of auxiliary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d</a:t>
                            </a:r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epth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i</a:t>
                            </a:r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nformation </a:t>
                            </a:r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at </a:t>
                            </a:r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given </a:t>
                            </a:r>
                            <a:endParaRPr lang="en-US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endParaRPr>
                          </a:p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auxiliary </a:t>
                            </a:r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points</a:t>
                            </a:r>
                            <a:endParaRPr lang="en-US" dirty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endParaRPr>
                          </a:p>
                        </p:txBody>
                      </p:sp>
                      <p:grpSp>
                        <p:nvGrpSpPr>
                          <p:cNvPr id="85" name="Group 84"/>
                          <p:cNvGrpSpPr/>
                          <p:nvPr/>
                        </p:nvGrpSpPr>
                        <p:grpSpPr>
                          <a:xfrm>
                            <a:off x="4037433" y="2420605"/>
                            <a:ext cx="3039983" cy="1075850"/>
                            <a:chOff x="4037433" y="2420605"/>
                            <a:chExt cx="3039983" cy="1075850"/>
                          </a:xfrm>
                        </p:grpSpPr>
                        <p:pic>
                          <p:nvPicPr>
                            <p:cNvPr id="86" name="Picture 2" descr="C:\Coding\Projects\DepthEnhancementTool\DET\DETTest\Newspaper\au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037433" y="2436413"/>
                              <a:ext cx="1413389" cy="106004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87" name="Picture 3" descr="C:\Coding\Projects\DepthEnhancementTool\DET\DETTest\Newspaper\au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7195" y="2420605"/>
                              <a:ext cx="1410221" cy="105766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  <p:sp>
                      <p:nvSpPr>
                        <p:cNvPr id="81" name="Oval 80"/>
                        <p:cNvSpPr/>
                        <p:nvPr/>
                      </p:nvSpPr>
                      <p:spPr>
                        <a:xfrm>
                          <a:off x="4041651" y="2904698"/>
                          <a:ext cx="46762" cy="58444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0">
                          <a:schemeClr val="accent2"/>
                        </a:lnRef>
                        <a:fillRef idx="3">
                          <a:schemeClr val="accent2"/>
                        </a:fillRef>
                        <a:effectRef idx="3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2" name="Oval 81"/>
                        <p:cNvSpPr/>
                        <p:nvPr/>
                      </p:nvSpPr>
                      <p:spPr>
                        <a:xfrm>
                          <a:off x="4184067" y="2903085"/>
                          <a:ext cx="46762" cy="58444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0">
                          <a:schemeClr val="accent2"/>
                        </a:lnRef>
                        <a:fillRef idx="3">
                          <a:schemeClr val="accent2"/>
                        </a:fillRef>
                        <a:effectRef idx="3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83" name="Oval 82"/>
                        <p:cNvSpPr/>
                        <p:nvPr/>
                      </p:nvSpPr>
                      <p:spPr>
                        <a:xfrm>
                          <a:off x="4327494" y="2904698"/>
                          <a:ext cx="46762" cy="58444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12700">
                          <a:solidFill>
                            <a:schemeClr val="tx1"/>
                          </a:solidFill>
                        </a:ln>
                      </p:spPr>
                      <p:style>
                        <a:lnRef idx="0">
                          <a:schemeClr val="accent2"/>
                        </a:lnRef>
                        <a:fillRef idx="3">
                          <a:schemeClr val="accent2"/>
                        </a:fillRef>
                        <a:effectRef idx="3">
                          <a:schemeClr val="accent2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76" name="Left Brace 75"/>
                      <p:cNvSpPr/>
                      <p:nvPr/>
                    </p:nvSpPr>
                    <p:spPr>
                      <a:xfrm>
                        <a:off x="1390930" y="2300212"/>
                        <a:ext cx="311277" cy="1300377"/>
                      </a:xfrm>
                      <a:prstGeom prst="lef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77" name="Right Brace 76"/>
                      <p:cNvSpPr/>
                      <p:nvPr/>
                    </p:nvSpPr>
                    <p:spPr>
                      <a:xfrm>
                        <a:off x="7880176" y="2300212"/>
                        <a:ext cx="274987" cy="1300377"/>
                      </a:xfrm>
                      <a:prstGeom prst="righ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78" name="Rectangle 77"/>
                      <p:cNvSpPr/>
                      <p:nvPr/>
                    </p:nvSpPr>
                    <p:spPr>
                      <a:xfrm>
                        <a:off x="187986" y="2626344"/>
                        <a:ext cx="1026242" cy="64633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 lvl="0" algn="ctr"/>
                        <a:r>
                          <a:rPr lang="en-US" dirty="0" smtClean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Structured </a:t>
                        </a:r>
                      </a:p>
                      <a:p>
                        <a:pPr lvl="0" algn="ctr"/>
                        <a:r>
                          <a:rPr lang="en-US" dirty="0" smtClean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</a:t>
                        </a:r>
                        <a:r>
                          <a:rPr lang="en-US" dirty="0" smtClean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Map</a:t>
                        </a:r>
                        <a:endParaRPr lang="en-US" dirty="0">
                          <a:solidFill>
                            <a:prstClr val="black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74" name="Left Brace 73"/>
                    <p:cNvSpPr/>
                    <p:nvPr/>
                  </p:nvSpPr>
                  <p:spPr>
                    <a:xfrm>
                      <a:off x="3456059" y="2300212"/>
                      <a:ext cx="311277" cy="1300377"/>
                    </a:xfrm>
                    <a:prstGeom prst="leftBrac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9" name="Oval 68"/>
                  <p:cNvSpPr/>
                  <p:nvPr/>
                </p:nvSpPr>
                <p:spPr>
                  <a:xfrm>
                    <a:off x="7547571" y="2923748"/>
                    <a:ext cx="46762" cy="58444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/>
                  <p:cNvSpPr/>
                  <p:nvPr/>
                </p:nvSpPr>
                <p:spPr>
                  <a:xfrm>
                    <a:off x="7689987" y="2922135"/>
                    <a:ext cx="46762" cy="58444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/>
                  <p:cNvSpPr/>
                  <p:nvPr/>
                </p:nvSpPr>
                <p:spPr>
                  <a:xfrm>
                    <a:off x="7833414" y="2923748"/>
                    <a:ext cx="46762" cy="58444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ight Brace 71"/>
                  <p:cNvSpPr/>
                  <p:nvPr/>
                </p:nvSpPr>
                <p:spPr>
                  <a:xfrm>
                    <a:off x="8104054" y="2300947"/>
                    <a:ext cx="274987" cy="1297775"/>
                  </a:xfrm>
                  <a:prstGeom prst="rightBrace">
                    <a:avLst/>
                  </a:prstGeom>
                  <a:ln w="158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1119423" y="2753804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=</a:t>
                  </a:r>
                  <a:endParaRPr lang="en-US" dirty="0"/>
                </a:p>
              </p:txBody>
            </p:sp>
          </p:grpSp>
          <p:graphicFrame>
            <p:nvGraphicFramePr>
              <p:cNvPr id="58" name="Object 5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0308461"/>
                  </p:ext>
                </p:extLst>
              </p:nvPr>
            </p:nvGraphicFramePr>
            <p:xfrm>
              <a:off x="2332561" y="1197458"/>
              <a:ext cx="550863" cy="366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28" name="Equation" r:id="rId7" imgW="291960" imgH="190440" progId="Equation.3">
                      <p:embed/>
                    </p:oleObj>
                  </mc:Choice>
                  <mc:Fallback>
                    <p:oleObj name="Equation" r:id="rId7" imgW="29196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2561" y="1197458"/>
                            <a:ext cx="550863" cy="366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" name="Object 5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833074"/>
                  </p:ext>
                </p:extLst>
              </p:nvPr>
            </p:nvGraphicFramePr>
            <p:xfrm>
              <a:off x="4703895" y="1264504"/>
              <a:ext cx="717550" cy="366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29" name="Equation" r:id="rId9" imgW="380880" imgH="190440" progId="Equation.3">
                      <p:embed/>
                    </p:oleObj>
                  </mc:Choice>
                  <mc:Fallback>
                    <p:oleObj name="Equation" r:id="rId9" imgW="380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03895" y="1264504"/>
                            <a:ext cx="717550" cy="366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0" name="Object 5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1420560"/>
                  </p:ext>
                </p:extLst>
              </p:nvPr>
            </p:nvGraphicFramePr>
            <p:xfrm>
              <a:off x="6331279" y="1245453"/>
              <a:ext cx="719137" cy="3667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30" name="Equation" r:id="rId11" imgW="380880" imgH="190440" progId="Equation.3">
                      <p:embed/>
                    </p:oleObj>
                  </mc:Choice>
                  <mc:Fallback>
                    <p:oleObj name="Equation" r:id="rId11" imgW="380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31279" y="1245453"/>
                            <a:ext cx="719137" cy="3667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" name="Rectangle 60"/>
              <p:cNvSpPr/>
              <p:nvPr/>
            </p:nvSpPr>
            <p:spPr>
              <a:xfrm>
                <a:off x="323528" y="3682469"/>
                <a:ext cx="697625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000" dirty="0" smtClean="0">
                    <a:solidFill>
                      <a:prstClr val="black"/>
                    </a:solidFill>
                    <a:latin typeface="Vijaya" pitchFamily="34" charset="0"/>
                    <a:cs typeface="Vijaya" pitchFamily="34" charset="0"/>
                  </a:rPr>
                  <a:t>Cardinality of the set of auxiliary depth information</a:t>
                </a:r>
                <a:r>
                  <a:rPr lang="en-US" sz="2000" dirty="0" smtClean="0">
                    <a:solidFill>
                      <a:prstClr val="black"/>
                    </a:solidFill>
                    <a:latin typeface="Vijaya" pitchFamily="34" charset="0"/>
                    <a:cs typeface="Vijaya" pitchFamily="34" charset="0"/>
                  </a:rPr>
                  <a:t>:</a:t>
                </a:r>
              </a:p>
              <a:p>
                <a:pPr lvl="0"/>
                <a:endParaRPr lang="en-US" sz="2000" dirty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endParaRPr>
              </a:p>
              <a:p>
                <a:pPr lvl="0"/>
                <a:endParaRPr lang="en-US" sz="20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endParaRPr>
              </a:p>
              <a:p>
                <a:pPr lvl="0"/>
                <a:endParaRPr lang="en-US" sz="20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endParaRPr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  <a:latin typeface="Vijaya" pitchFamily="34" charset="0"/>
                    <a:cs typeface="Vijaya" pitchFamily="34" charset="0"/>
                  </a:rPr>
                  <a:t>w</a:t>
                </a:r>
                <a:r>
                  <a:rPr lang="en-US" sz="2000" dirty="0" smtClean="0">
                    <a:solidFill>
                      <a:prstClr val="black"/>
                    </a:solidFill>
                    <a:latin typeface="Vijaya" pitchFamily="34" charset="0"/>
                    <a:cs typeface="Vijaya" pitchFamily="34" charset="0"/>
                  </a:rPr>
                  <a:t>here, N= Number of  reference views used in the depth consistency testing.</a:t>
                </a:r>
                <a:r>
                  <a:rPr lang="en-US" sz="2000" dirty="0" smtClean="0">
                    <a:solidFill>
                      <a:prstClr val="black"/>
                    </a:solidFill>
                    <a:latin typeface="Vijaya" pitchFamily="34" charset="0"/>
                    <a:cs typeface="Vijaya" pitchFamily="34" charset="0"/>
                  </a:rPr>
                  <a:t> </a:t>
                </a:r>
                <a:endParaRPr lang="en-US" sz="20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graphicFrame>
            <p:nvGraphicFramePr>
              <p:cNvPr id="62" name="Object 6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4094805"/>
                  </p:ext>
                </p:extLst>
              </p:nvPr>
            </p:nvGraphicFramePr>
            <p:xfrm>
              <a:off x="2351946" y="4175365"/>
              <a:ext cx="3888431" cy="6454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31" name="Equation" r:id="rId13" imgW="1930320" imgH="330120" progId="Equation.3">
                      <p:embed/>
                    </p:oleObj>
                  </mc:Choice>
                  <mc:Fallback>
                    <p:oleObj name="Equation" r:id="rId13" imgW="1930320" imgH="33012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351946" y="4175365"/>
                            <a:ext cx="3888431" cy="64542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3" name="Object 6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1542958"/>
                  </p:ext>
                </p:extLst>
              </p:nvPr>
            </p:nvGraphicFramePr>
            <p:xfrm>
              <a:off x="2421856" y="2753059"/>
              <a:ext cx="369888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32" name="Equation" r:id="rId15" imgW="164880" imgH="190440" progId="Equation.3">
                      <p:embed/>
                    </p:oleObj>
                  </mc:Choice>
                  <mc:Fallback>
                    <p:oleObj name="Equation" r:id="rId15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1856" y="2753059"/>
                            <a:ext cx="369888" cy="427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4" name="Object 6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7537004"/>
                  </p:ext>
                </p:extLst>
              </p:nvPr>
            </p:nvGraphicFramePr>
            <p:xfrm>
              <a:off x="4777713" y="2691258"/>
              <a:ext cx="569913" cy="427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33" name="Equation" r:id="rId17" imgW="253800" imgH="190440" progId="Equation.3">
                      <p:embed/>
                    </p:oleObj>
                  </mc:Choice>
                  <mc:Fallback>
                    <p:oleObj name="Equation" r:id="rId17" imgW="25380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77713" y="2691258"/>
                            <a:ext cx="569913" cy="427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5" name="Object 6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2385385"/>
                  </p:ext>
                </p:extLst>
              </p:nvPr>
            </p:nvGraphicFramePr>
            <p:xfrm>
              <a:off x="6405892" y="2668213"/>
              <a:ext cx="569912" cy="4270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234" name="Equation" r:id="rId19" imgW="253800" imgH="190440" progId="Equation.3">
                      <p:embed/>
                    </p:oleObj>
                  </mc:Choice>
                  <mc:Fallback>
                    <p:oleObj name="Equation" r:id="rId19" imgW="25380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05892" y="2668213"/>
                            <a:ext cx="569912" cy="4270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9" name="TextBox 48"/>
            <p:cNvSpPr txBox="1"/>
            <p:nvPr/>
          </p:nvSpPr>
          <p:spPr>
            <a:xfrm>
              <a:off x="3286522" y="2183568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,</a:t>
              </a:r>
              <a:endParaRPr lang="en-US" sz="2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86028" y="2197891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,</a:t>
              </a:r>
              <a:endParaRPr lang="en-US" sz="2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357859" y="2197891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,</a:t>
              </a:r>
              <a:endParaRPr lang="en-US" sz="2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03891" y="2193543"/>
              <a:ext cx="261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,</a:t>
              </a:r>
              <a:endParaRPr lang="en-US" sz="2400" dirty="0"/>
            </a:p>
          </p:txBody>
        </p:sp>
        <p:pic>
          <p:nvPicPr>
            <p:cNvPr id="55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540" y="1917041"/>
              <a:ext cx="1444906" cy="10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78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Extraction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 of Auxiliary Depth</a:t>
            </a:r>
          </a:p>
        </p:txBody>
      </p:sp>
      <p:sp>
        <p:nvSpPr>
          <p:cNvPr id="3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27584" y="1772816"/>
            <a:ext cx="7545118" cy="3785049"/>
            <a:chOff x="827584" y="1772816"/>
            <a:chExt cx="7545118" cy="3785049"/>
          </a:xfrm>
        </p:grpSpPr>
        <p:grpSp>
          <p:nvGrpSpPr>
            <p:cNvPr id="8" name="Group 7"/>
            <p:cNvGrpSpPr/>
            <p:nvPr/>
          </p:nvGrpSpPr>
          <p:grpSpPr>
            <a:xfrm>
              <a:off x="827584" y="1772816"/>
              <a:ext cx="7545118" cy="3785049"/>
              <a:chOff x="711062" y="1631600"/>
              <a:chExt cx="7545118" cy="3785049"/>
            </a:xfrm>
          </p:grpSpPr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394433"/>
                  </p:ext>
                </p:extLst>
              </p:nvPr>
            </p:nvGraphicFramePr>
            <p:xfrm>
              <a:off x="2411437" y="4989611"/>
              <a:ext cx="369888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14" name="Equation" r:id="rId4" imgW="164880" imgH="190440" progId="Equation.3">
                      <p:embed/>
                    </p:oleObj>
                  </mc:Choice>
                  <mc:Fallback>
                    <p:oleObj name="Equation" r:id="rId4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437" y="4989611"/>
                            <a:ext cx="369888" cy="427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2131416"/>
                  </p:ext>
                </p:extLst>
              </p:nvPr>
            </p:nvGraphicFramePr>
            <p:xfrm>
              <a:off x="2430487" y="3014370"/>
              <a:ext cx="341313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15" name="Equation" r:id="rId6" imgW="152280" imgH="164880" progId="Equation.3">
                      <p:embed/>
                    </p:oleObj>
                  </mc:Choice>
                  <mc:Fallback>
                    <p:oleObj name="Equation" r:id="rId6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0487" y="3014370"/>
                            <a:ext cx="341313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4028379"/>
                  </p:ext>
                </p:extLst>
              </p:nvPr>
            </p:nvGraphicFramePr>
            <p:xfrm>
              <a:off x="7836591" y="3051175"/>
              <a:ext cx="34131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816" name="Equation" r:id="rId8" imgW="152280" imgH="164880" progId="Equation.3">
                      <p:embed/>
                    </p:oleObj>
                  </mc:Choice>
                  <mc:Fallback>
                    <p:oleObj name="Equation" r:id="rId8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6591" y="3051175"/>
                            <a:ext cx="341312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" name="Group 4"/>
              <p:cNvGrpSpPr/>
              <p:nvPr/>
            </p:nvGrpSpPr>
            <p:grpSpPr>
              <a:xfrm>
                <a:off x="711062" y="1631600"/>
                <a:ext cx="7545118" cy="3733365"/>
                <a:chOff x="711062" y="1631600"/>
                <a:chExt cx="7545118" cy="373336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711062" y="1631600"/>
                  <a:ext cx="7545118" cy="3733365"/>
                  <a:chOff x="-31149" y="1382228"/>
                  <a:chExt cx="9045193" cy="4066413"/>
                </a:xfrm>
              </p:grpSpPr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-31149" y="2907817"/>
                    <a:ext cx="2227637" cy="402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Vijaya" pitchFamily="34" charset="0"/>
                        <a:cs typeface="Vijaya" pitchFamily="34" charset="0"/>
                      </a:rPr>
                      <a:t>Reference Depth Map </a:t>
                    </a:r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515" y="1392603"/>
                    <a:ext cx="9010529" cy="4056038"/>
                    <a:chOff x="3515" y="1392603"/>
                    <a:chExt cx="9010529" cy="4056038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271035" y="1392603"/>
                      <a:ext cx="6743009" cy="3364212"/>
                      <a:chOff x="2300329" y="1382789"/>
                      <a:chExt cx="6743009" cy="3364212"/>
                    </a:xfrm>
                  </p:grpSpPr>
                  <p:sp>
                    <p:nvSpPr>
                      <p:cNvPr id="38" name="Right Arrow 37"/>
                      <p:cNvSpPr/>
                      <p:nvPr/>
                    </p:nvSpPr>
                    <p:spPr>
                      <a:xfrm>
                        <a:off x="5870587" y="1699325"/>
                        <a:ext cx="928871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pic>
                    <p:nvPicPr>
                      <p:cNvPr id="15" name="Picture 3" descr="C:\Coding\Projects\DepthEnhancementTool\DET\DETTest\Newspaper\au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863" y="1382789"/>
                        <a:ext cx="2206475" cy="15423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9" name="Right Arrow 8"/>
                      <p:cNvSpPr/>
                      <p:nvPr/>
                    </p:nvSpPr>
                    <p:spPr>
                      <a:xfrm>
                        <a:off x="2331246" y="3858444"/>
                        <a:ext cx="1205784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Warping</a:t>
                        </a:r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3578745" y="1635784"/>
                        <a:ext cx="2291840" cy="100505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Extraction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3" name="Right Arrow 32"/>
                      <p:cNvSpPr/>
                      <p:nvPr/>
                    </p:nvSpPr>
                    <p:spPr>
                      <a:xfrm rot="16200000">
                        <a:off x="4308452" y="2629112"/>
                        <a:ext cx="865107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7" name="Right Arrow 36"/>
                      <p:cNvSpPr/>
                      <p:nvPr/>
                    </p:nvSpPr>
                    <p:spPr>
                      <a:xfrm>
                        <a:off x="2300329" y="1693765"/>
                        <a:ext cx="1248119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849420" y="5077485"/>
                      <a:ext cx="1626146" cy="3017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cs typeface="Arial" pitchFamily="34" charset="0"/>
                        </a:rPr>
                        <a:t>Occlusion Mask</a:t>
                      </a:r>
                      <a:endParaRPr lang="en-US" sz="1200" b="1" dirty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6951426" y="2918192"/>
                      <a:ext cx="1647283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Auxiliary Depth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3515" y="5046361"/>
                      <a:ext cx="2125787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Principal Depth Map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pic>
                <p:nvPicPr>
                  <p:cNvPr id="22" name="Picture 3" descr="C:\Coding\Projects\DepthEnhancementTool\DET\DETTest\Newspaper\log\WarpDepthMap0202.bmp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9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240" y="1382228"/>
                    <a:ext cx="2197831" cy="1536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6325" name="Picture 5" descr="C:\Coding\Projects\DepthEnhancementTool\DET\DETTest\Newspaper\hole.bmp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850" y="3590390"/>
                  <a:ext cx="1911755" cy="143381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8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778760"/>
              <a:ext cx="1879271" cy="140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682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 Using Structured Depth Images 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25" name="Group 4124"/>
          <p:cNvGrpSpPr/>
          <p:nvPr/>
        </p:nvGrpSpPr>
        <p:grpSpPr>
          <a:xfrm>
            <a:off x="30297" y="2252794"/>
            <a:ext cx="9071227" cy="2448272"/>
            <a:chOff x="30297" y="2060848"/>
            <a:chExt cx="9071227" cy="244827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13964068"/>
                </p:ext>
              </p:extLst>
            </p:nvPr>
          </p:nvGraphicFramePr>
          <p:xfrm>
            <a:off x="4521200" y="3346450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070" name="Equation" r:id="rId3" imgW="101520" imgH="164880" progId="Equation.3">
                    <p:embed/>
                  </p:oleObj>
                </mc:Choice>
                <mc:Fallback>
                  <p:oleObj name="Equation" r:id="rId3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1200" y="3346450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loud 7"/>
            <p:cNvSpPr/>
            <p:nvPr/>
          </p:nvSpPr>
          <p:spPr>
            <a:xfrm>
              <a:off x="3870970" y="2060848"/>
              <a:ext cx="2304256" cy="2448272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7" y="2880454"/>
              <a:ext cx="841375" cy="806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5594255" y="2070351"/>
              <a:ext cx="3507269" cy="2377575"/>
              <a:chOff x="5148064" y="2070351"/>
              <a:chExt cx="3507269" cy="23775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148064" y="2070351"/>
                <a:ext cx="3507269" cy="2377575"/>
                <a:chOff x="5275538" y="2066809"/>
                <a:chExt cx="3507269" cy="23775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275538" y="2168860"/>
                  <a:ext cx="2176225" cy="2232248"/>
                  <a:chOff x="5275538" y="2168860"/>
                  <a:chExt cx="2176225" cy="2232248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275538" y="2204864"/>
                    <a:ext cx="1600716" cy="2160240"/>
                    <a:chOff x="2436113" y="2195152"/>
                    <a:chExt cx="1351039" cy="2160240"/>
                  </a:xfrm>
                </p:grpSpPr>
                <p:sp>
                  <p:nvSpPr>
                    <p:cNvPr id="20" name="Right Arrow 19"/>
                    <p:cNvSpPr/>
                    <p:nvPr/>
                  </p:nvSpPr>
                  <p:spPr>
                    <a:xfrm>
                      <a:off x="2436113" y="2195152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Multiview Video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22" name="Right Arrow 21"/>
                    <p:cNvSpPr/>
                    <p:nvPr/>
                  </p:nvSpPr>
                  <p:spPr>
                    <a:xfrm>
                      <a:off x="2443353" y="3726744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Structured Depth Maps 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108" name="Right Arrow 107"/>
                    <p:cNvSpPr/>
                    <p:nvPr/>
                  </p:nvSpPr>
                  <p:spPr>
                    <a:xfrm>
                      <a:off x="2436113" y="2971996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Inter-View Connection Information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6875699" y="2168860"/>
                    <a:ext cx="576064" cy="2232248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 rot="16200000">
                  <a:off x="5980982" y="2963209"/>
                  <a:ext cx="2377575" cy="584775"/>
                </a:xfrm>
                <a:prstGeom prst="rect">
                  <a:avLst/>
                </a:prstGeom>
                <a:ln w="19050">
                  <a:solidFill>
                    <a:schemeClr val="bg1">
                      <a:alpha val="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Structured-Depth-Image-Based </a:t>
                  </a:r>
                </a:p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Rendering</a:t>
                  </a:r>
                  <a:endParaRPr lang="en-US" sz="1600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623675" y="2921402"/>
                  <a:ext cx="288032" cy="74993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32" name="Right Arrow 31"/>
                <p:cNvSpPr/>
                <p:nvPr/>
              </p:nvSpPr>
              <p:spPr>
                <a:xfrm>
                  <a:off x="7452320" y="2970660"/>
                  <a:ext cx="164956" cy="628648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pic>
              <p:nvPicPr>
                <p:cNvPr id="35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41432" y="2910151"/>
                  <a:ext cx="841375" cy="80645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8" name="Rectangle 37"/>
              <p:cNvSpPr/>
              <p:nvPr/>
            </p:nvSpPr>
            <p:spPr>
              <a:xfrm rot="16200000">
                <a:off x="7337072" y="3178080"/>
                <a:ext cx="5693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Display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4108" name="Group 4107"/>
            <p:cNvGrpSpPr/>
            <p:nvPr/>
          </p:nvGrpSpPr>
          <p:grpSpPr>
            <a:xfrm>
              <a:off x="2425720" y="2172402"/>
              <a:ext cx="2146280" cy="2232248"/>
              <a:chOff x="2425720" y="2172402"/>
              <a:chExt cx="2146280" cy="2232248"/>
            </a:xfrm>
          </p:grpSpPr>
          <p:sp>
            <p:nvSpPr>
              <p:cNvPr id="76" name="Right Arrow 75"/>
              <p:cNvSpPr/>
              <p:nvPr/>
            </p:nvSpPr>
            <p:spPr>
              <a:xfrm>
                <a:off x="2971284" y="220486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Multiview Video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2971284" y="297380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Inter-View Connection Information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8" name="Right Arrow 77"/>
              <p:cNvSpPr/>
              <p:nvPr/>
            </p:nvSpPr>
            <p:spPr>
              <a:xfrm>
                <a:off x="2979862" y="3736456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Structured Depth Maps 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25720" y="2172402"/>
                <a:ext cx="576064" cy="2232248"/>
                <a:chOff x="1833362" y="2172402"/>
                <a:chExt cx="576064" cy="2232248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833362" y="2172402"/>
                  <a:ext cx="576064" cy="2232248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16200000">
                  <a:off x="1057047" y="3097950"/>
                  <a:ext cx="2113620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3D </a:t>
                  </a:r>
                  <a:r>
                    <a:rPr lang="en-US" sz="1600" b="1" dirty="0">
                      <a:latin typeface="Vijaya" pitchFamily="34" charset="0"/>
                      <a:cs typeface="Vijaya" pitchFamily="34" charset="0"/>
                    </a:rPr>
                    <a:t>Scene</a:t>
                  </a:r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 Representation </a:t>
                  </a:r>
                </a:p>
              </p:txBody>
            </p:sp>
          </p:grpSp>
        </p:grpSp>
        <p:grpSp>
          <p:nvGrpSpPr>
            <p:cNvPr id="4120" name="Group 4119"/>
            <p:cNvGrpSpPr/>
            <p:nvPr/>
          </p:nvGrpSpPr>
          <p:grpSpPr>
            <a:xfrm>
              <a:off x="755576" y="2211844"/>
              <a:ext cx="1679332" cy="2142684"/>
              <a:chOff x="755576" y="2257315"/>
              <a:chExt cx="1679332" cy="2142684"/>
            </a:xfrm>
          </p:grpSpPr>
          <p:grpSp>
            <p:nvGrpSpPr>
              <p:cNvPr id="4119" name="Group 4118"/>
              <p:cNvGrpSpPr/>
              <p:nvPr/>
            </p:nvGrpSpPr>
            <p:grpSpPr>
              <a:xfrm>
                <a:off x="1907704" y="3209989"/>
                <a:ext cx="527204" cy="596286"/>
                <a:chOff x="1907704" y="3209989"/>
                <a:chExt cx="527204" cy="596286"/>
              </a:xfrm>
            </p:grpSpPr>
            <p:cxnSp>
              <p:nvCxnSpPr>
                <p:cNvPr id="4117" name="Straight Arrow Connector 4116"/>
                <p:cNvCxnSpPr/>
                <p:nvPr/>
              </p:nvCxnSpPr>
              <p:spPr>
                <a:xfrm>
                  <a:off x="1907704" y="32099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1907704" y="33623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1909152" y="3806275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6" name="Group 4105"/>
              <p:cNvGrpSpPr/>
              <p:nvPr/>
            </p:nvGrpSpPr>
            <p:grpSpPr>
              <a:xfrm>
                <a:off x="1245672" y="3806275"/>
                <a:ext cx="188104" cy="466342"/>
                <a:chOff x="1245672" y="3806275"/>
                <a:chExt cx="188104" cy="466342"/>
              </a:xfrm>
            </p:grpSpPr>
            <p:cxnSp>
              <p:nvCxnSpPr>
                <p:cNvPr id="4101" name="Straight Connector 4100"/>
                <p:cNvCxnSpPr/>
                <p:nvPr/>
              </p:nvCxnSpPr>
              <p:spPr>
                <a:xfrm flipV="1">
                  <a:off x="1245672" y="3806275"/>
                  <a:ext cx="0" cy="4663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5" name="Straight Connector 4104"/>
                <p:cNvCxnSpPr/>
                <p:nvPr/>
              </p:nvCxnSpPr>
              <p:spPr>
                <a:xfrm>
                  <a:off x="1245672" y="3806275"/>
                  <a:ext cx="188104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/>
              <p:cNvSpPr/>
              <p:nvPr/>
            </p:nvSpPr>
            <p:spPr>
              <a:xfrm>
                <a:off x="1433776" y="3140968"/>
                <a:ext cx="792088" cy="72008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Structured Depth Estimation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4100" name="Group 4099"/>
              <p:cNvGrpSpPr/>
              <p:nvPr/>
            </p:nvGrpSpPr>
            <p:grpSpPr>
              <a:xfrm>
                <a:off x="755576" y="2257315"/>
                <a:ext cx="1677124" cy="2142684"/>
                <a:chOff x="755576" y="2257315"/>
                <a:chExt cx="1677124" cy="2142684"/>
              </a:xfrm>
            </p:grpSpPr>
            <p:cxnSp>
              <p:nvCxnSpPr>
                <p:cNvPr id="50" name="Straight Arrow Connector 49"/>
                <p:cNvCxnSpPr>
                  <a:stCxn id="49" idx="3"/>
                </p:cNvCxnSpPr>
                <p:nvPr/>
              </p:nvCxnSpPr>
              <p:spPr>
                <a:xfrm flipV="1">
                  <a:off x="1196388" y="4269904"/>
                  <a:ext cx="1236312" cy="6979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39" idx="3"/>
                </p:cNvCxnSpPr>
                <p:nvPr/>
              </p:nvCxnSpPr>
              <p:spPr>
                <a:xfrm flipV="1">
                  <a:off x="1188004" y="2364573"/>
                  <a:ext cx="1244696" cy="14714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45" idx="0"/>
                </p:cNvCxnSpPr>
                <p:nvPr/>
              </p:nvCxnSpPr>
              <p:spPr>
                <a:xfrm flipV="1">
                  <a:off x="1175448" y="2705172"/>
                  <a:ext cx="1257252" cy="450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755576" y="2257315"/>
                  <a:ext cx="440812" cy="2142684"/>
                  <a:chOff x="755576" y="2257315"/>
                  <a:chExt cx="440812" cy="2142684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755576" y="2257315"/>
                    <a:ext cx="440812" cy="2142684"/>
                    <a:chOff x="395156" y="2257315"/>
                    <a:chExt cx="440812" cy="2142684"/>
                  </a:xfrm>
                </p:grpSpPr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95156" y="2257315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0" name="Isosceles Triangle 39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403540" y="2591966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5" name="Isosceles Triangle 44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403540" y="4154911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8" name="Isosceles Triangle 47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971600" y="3258447"/>
                    <a:ext cx="47350" cy="576064"/>
                    <a:chOff x="1237061" y="1401250"/>
                    <a:chExt cx="47350" cy="576064"/>
                  </a:xfrm>
                </p:grpSpPr>
                <p:sp>
                  <p:nvSpPr>
                    <p:cNvPr id="61" name="Oval 60"/>
                    <p:cNvSpPr/>
                    <p:nvPr/>
                  </p:nvSpPr>
                  <p:spPr>
                    <a:xfrm>
                      <a:off x="1237061" y="1660043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1237061" y="1931595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3" name="Oval 62"/>
                    <p:cNvSpPr/>
                    <p:nvPr/>
                  </p:nvSpPr>
                  <p:spPr>
                    <a:xfrm>
                      <a:off x="1238692" y="1401250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1238692" y="2379859"/>
                <a:ext cx="195084" cy="833117"/>
                <a:chOff x="1238692" y="2379859"/>
                <a:chExt cx="195084" cy="833117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238692" y="2379859"/>
                  <a:ext cx="0" cy="833117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238692" y="3209989"/>
                  <a:ext cx="195084" cy="2987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293634" y="2707422"/>
                <a:ext cx="140140" cy="646599"/>
                <a:chOff x="1238692" y="2566377"/>
                <a:chExt cx="189178" cy="646599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238692" y="2566377"/>
                  <a:ext cx="0" cy="646599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38692" y="3212976"/>
                  <a:ext cx="189178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21" name="Group 4120"/>
            <p:cNvGrpSpPr/>
            <p:nvPr/>
          </p:nvGrpSpPr>
          <p:grpSpPr>
            <a:xfrm>
              <a:off x="1300985" y="3429000"/>
              <a:ext cx="47350" cy="261743"/>
              <a:chOff x="1028844" y="5039465"/>
              <a:chExt cx="47350" cy="261743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028844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28844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30475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296319" y="3429000"/>
              <a:ext cx="47350" cy="261743"/>
              <a:chOff x="1057419" y="5039465"/>
              <a:chExt cx="47350" cy="261743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057419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057419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59050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436553" y="3061757"/>
            <a:ext cx="12492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Storage/  </a:t>
            </a:r>
            <a:endParaRPr lang="en-US" sz="1600" b="1" dirty="0" smtClean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 smtClean="0">
                <a:latin typeface="Vijaya" pitchFamily="34" charset="0"/>
                <a:cs typeface="Vijaya" pitchFamily="34" charset="0"/>
              </a:rPr>
              <a:t>Transmission </a:t>
            </a:r>
            <a:endParaRPr lang="en-US" sz="1600" b="1" dirty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Medium</a:t>
            </a:r>
          </a:p>
        </p:txBody>
      </p:sp>
      <p:sp>
        <p:nvSpPr>
          <p:cNvPr id="8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04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Virtual View Rendering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4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459474"/>
              </p:ext>
            </p:extLst>
          </p:nvPr>
        </p:nvGraphicFramePr>
        <p:xfrm>
          <a:off x="8326504" y="2897730"/>
          <a:ext cx="6953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8" name="Equation" r:id="rId10" imgW="368280" imgH="177480" progId="Equation.3">
                  <p:embed/>
                </p:oleObj>
              </mc:Choice>
              <mc:Fallback>
                <p:oleObj name="Equation" r:id="rId10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504" y="2897730"/>
                        <a:ext cx="6953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453112"/>
              </p:ext>
            </p:extLst>
          </p:nvPr>
        </p:nvGraphicFramePr>
        <p:xfrm>
          <a:off x="8317996" y="1638134"/>
          <a:ext cx="71913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99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996" y="1638134"/>
                        <a:ext cx="71913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775211"/>
              </p:ext>
            </p:extLst>
          </p:nvPr>
        </p:nvGraphicFramePr>
        <p:xfrm>
          <a:off x="8329108" y="5371934"/>
          <a:ext cx="695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0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108" y="5371934"/>
                        <a:ext cx="6953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975349"/>
              </p:ext>
            </p:extLst>
          </p:nvPr>
        </p:nvGraphicFramePr>
        <p:xfrm>
          <a:off x="8443913" y="4164013"/>
          <a:ext cx="5270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01" name="Equation" r:id="rId16" imgW="279360" imgH="177480" progId="Equation.3">
                  <p:embed/>
                </p:oleObj>
              </mc:Choice>
              <mc:Fallback>
                <p:oleObj name="Equation" r:id="rId16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164013"/>
                        <a:ext cx="5270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69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160462" y="1061120"/>
            <a:ext cx="1450039" cy="5122435"/>
            <a:chOff x="372916" y="1061120"/>
            <a:chExt cx="1450039" cy="5122435"/>
          </a:xfrm>
        </p:grpSpPr>
        <p:grpSp>
          <p:nvGrpSpPr>
            <p:cNvPr id="85" name="Group 84"/>
            <p:cNvGrpSpPr/>
            <p:nvPr/>
          </p:nvGrpSpPr>
          <p:grpSpPr>
            <a:xfrm>
              <a:off x="372916" y="1393726"/>
              <a:ext cx="1450039" cy="4789829"/>
              <a:chOff x="880542" y="1124744"/>
              <a:chExt cx="1450039" cy="4789829"/>
            </a:xfrm>
          </p:grpSpPr>
          <p:pic>
            <p:nvPicPr>
              <p:cNvPr id="91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42" y="4830893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9" name="Group 88"/>
              <p:cNvGrpSpPr/>
              <p:nvPr/>
            </p:nvGrpSpPr>
            <p:grpSpPr>
              <a:xfrm>
                <a:off x="882356" y="1124744"/>
                <a:ext cx="1448225" cy="2955888"/>
                <a:chOff x="56639" y="1537469"/>
                <a:chExt cx="1448225" cy="2955888"/>
              </a:xfrm>
            </p:grpSpPr>
            <p:pic>
              <p:nvPicPr>
                <p:cNvPr id="97" name="Picture 2" descr="C:\Coding\Projects\DepthEnhancementTool\DET\DETTest\Newspaper\log\cReferenceDepth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9" y="1537469"/>
                  <a:ext cx="1444984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79" y="3409677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09733570"/>
                </p:ext>
              </p:extLst>
            </p:nvPr>
          </p:nvGraphicFramePr>
          <p:xfrm>
            <a:off x="377970" y="2946251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78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70" y="2946251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263434"/>
                </p:ext>
              </p:extLst>
            </p:nvPr>
          </p:nvGraphicFramePr>
          <p:xfrm>
            <a:off x="381571" y="1061120"/>
            <a:ext cx="71913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79" name="Equation" r:id="rId8" imgW="380880" imgH="177480" progId="Equation.3">
                    <p:embed/>
                  </p:oleObj>
                </mc:Choice>
                <mc:Fallback>
                  <p:oleObj name="Equation" r:id="rId8" imgW="380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71" y="1061120"/>
                          <a:ext cx="719137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7030577"/>
                </p:ext>
              </p:extLst>
            </p:nvPr>
          </p:nvGraphicFramePr>
          <p:xfrm>
            <a:off x="392683" y="4794920"/>
            <a:ext cx="69532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080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83" y="4794920"/>
                          <a:ext cx="69532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70" name="Picture 2" descr="C:\Coding\Projects\DepthEnhancementTool\DET\DETTest\Newspaper\log\EnhancedDepthMap02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0" y="509987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Coding\Projects\DepthEnhancementTool\DET\DETTest\Newspaper\log\EnhancedDepthMap00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9372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Coding\Projects\DepthEnhancementTool\DET\DETTest\Newspaper\log\EnhancedDepthMap01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274374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8378" y="6183555"/>
            <a:ext cx="186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Enhanced depth </a:t>
            </a:r>
            <a:r>
              <a:rPr lang="en-US" dirty="0">
                <a:latin typeface="Vijaya" pitchFamily="34" charset="0"/>
                <a:cs typeface="Vijaya" pitchFamily="34" charset="0"/>
              </a:rPr>
              <a:t>m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aps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resulting from SDI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7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60462" y="1061120"/>
            <a:ext cx="1618084" cy="5270778"/>
            <a:chOff x="372916" y="1061120"/>
            <a:chExt cx="1618084" cy="5270778"/>
          </a:xfrm>
        </p:grpSpPr>
        <p:grpSp>
          <p:nvGrpSpPr>
            <p:cNvPr id="84" name="Group 83"/>
            <p:cNvGrpSpPr/>
            <p:nvPr/>
          </p:nvGrpSpPr>
          <p:grpSpPr>
            <a:xfrm>
              <a:off x="372916" y="1061120"/>
              <a:ext cx="1618084" cy="5270778"/>
              <a:chOff x="372916" y="1061120"/>
              <a:chExt cx="1618084" cy="527077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916" y="1393726"/>
                <a:ext cx="1618084" cy="4938172"/>
                <a:chOff x="880542" y="1124744"/>
                <a:chExt cx="1618084" cy="4938172"/>
              </a:xfrm>
            </p:grpSpPr>
            <p:pic>
              <p:nvPicPr>
                <p:cNvPr id="91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542" y="4830893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/>
                <p:cNvGrpSpPr/>
                <p:nvPr/>
              </p:nvGrpSpPr>
              <p:grpSpPr>
                <a:xfrm>
                  <a:off x="882356" y="1124744"/>
                  <a:ext cx="1616270" cy="4938172"/>
                  <a:chOff x="56639" y="1537469"/>
                  <a:chExt cx="1616270" cy="493817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639" y="1537469"/>
                    <a:ext cx="1616270" cy="1274690"/>
                    <a:chOff x="56639" y="1068313"/>
                    <a:chExt cx="1616270" cy="1274690"/>
                  </a:xfrm>
                </p:grpSpPr>
                <p:pic>
                  <p:nvPicPr>
                    <p:cNvPr id="97" name="Picture 2" descr="C:\Coding\Projects\DepthEnhancementTool\DET\DETTest\Newspaper\log\cReferenceDepth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39" y="1068313"/>
                      <a:ext cx="1444984" cy="10836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Picture 4" descr="C:\Coding\Projects\DepthEnhancementTool\DET\DETTest\Newspaper\src_view_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2749" y="1262882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9879" y="3409677"/>
                    <a:ext cx="1613030" cy="3065964"/>
                    <a:chOff x="59837" y="1317885"/>
                    <a:chExt cx="1613030" cy="3065964"/>
                  </a:xfrm>
                </p:grpSpPr>
                <p:pic>
                  <p:nvPicPr>
                    <p:cNvPr id="95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837" y="1317885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6" name="Picture 3" descr="C:\Coding\Projects\DepthEnhancementTool\DET\DETTest\Newspaper\src_view_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7269" y="3307150"/>
                      <a:ext cx="1435598" cy="10766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944022"/>
                  </p:ext>
                </p:extLst>
              </p:nvPr>
            </p:nvGraphicFramePr>
            <p:xfrm>
              <a:off x="377970" y="2946251"/>
              <a:ext cx="695325" cy="341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02" name="Equation" r:id="rId8" imgW="368280" imgH="177480" progId="Equation.3">
                      <p:embed/>
                    </p:oleObj>
                  </mc:Choice>
                  <mc:Fallback>
                    <p:oleObj name="Equation" r:id="rId8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970" y="2946251"/>
                            <a:ext cx="695325" cy="341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7" name="Object 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6466719"/>
                  </p:ext>
                </p:extLst>
              </p:nvPr>
            </p:nvGraphicFramePr>
            <p:xfrm>
              <a:off x="381571" y="1061120"/>
              <a:ext cx="719137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03" name="Equation" r:id="rId10" imgW="380880" imgH="177480" progId="Equation.3">
                      <p:embed/>
                    </p:oleObj>
                  </mc:Choice>
                  <mc:Fallback>
                    <p:oleObj name="Equation" r:id="rId10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571" y="1061120"/>
                            <a:ext cx="719137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9972992"/>
                  </p:ext>
                </p:extLst>
              </p:nvPr>
            </p:nvGraphicFramePr>
            <p:xfrm>
              <a:off x="392683" y="4794920"/>
              <a:ext cx="695325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5104" name="Equation" r:id="rId12" imgW="368280" imgH="177480" progId="Equation.3">
                      <p:embed/>
                    </p:oleObj>
                  </mc:Choice>
                  <mc:Fallback>
                    <p:oleObj name="Equation" r:id="rId12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83" y="4794920"/>
                            <a:ext cx="695325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1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40" y="344295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472" y="6331898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Multiview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62" y="841563"/>
            <a:ext cx="4298521" cy="5490335"/>
            <a:chOff x="160462" y="841563"/>
            <a:chExt cx="4298521" cy="549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160462" y="1061120"/>
              <a:ext cx="4067666" cy="5270778"/>
              <a:chOff x="372916" y="1061120"/>
              <a:chExt cx="4067666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4067666" cy="5270778"/>
                <a:chOff x="372916" y="1061120"/>
                <a:chExt cx="4067666" cy="5270778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6" name="Object 85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85626296"/>
                      </p:ext>
                    </p:extLst>
                  </p:nvPr>
                </p:nvGraphicFramePr>
                <p:xfrm>
                  <a:off x="377970" y="2946251"/>
                  <a:ext cx="695325" cy="341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7153" name="Equation" r:id="rId10" imgW="368280" imgH="177480" progId="Equation.3">
                          <p:embed/>
                        </p:oleObj>
                      </mc:Choice>
                      <mc:Fallback>
                        <p:oleObj name="Equation" r:id="rId10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77970" y="2946251"/>
                                <a:ext cx="695325" cy="3413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874685680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7154" name="Equation" r:id="rId12" imgW="380880" imgH="177480" progId="Equation.3">
                          <p:embed/>
                        </p:oleObj>
                      </mc:Choice>
                      <mc:Fallback>
                        <p:oleObj name="Equation" r:id="rId12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273851192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87155" name="Equation" r:id="rId14" imgW="368280" imgH="177480" progId="Equation.3">
                          <p:embed/>
                        </p:oleObj>
                      </mc:Choice>
                      <mc:Fallback>
                        <p:oleObj name="Equation" r:id="rId14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1" name="Picture 100" descr="C:\Coding\Projects\SDIBR\ConnectionInfoViewSynthesis\CVSynthesis\CVSTest\v1.bmp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124" y="3334782"/>
                <a:ext cx="1432458" cy="1074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558972" y="841563"/>
              <a:ext cx="190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Warped views </a:t>
              </a:r>
            </a:p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at virtual </a:t>
              </a:r>
              <a:r>
                <a:rPr lang="en-US" b="1" dirty="0">
                  <a:latin typeface="Vijaya" pitchFamily="34" charset="0"/>
                  <a:cs typeface="Vijaya" pitchFamily="34" charset="0"/>
                </a:rPr>
                <a:t>v</a:t>
              </a:r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iewpoint n</a:t>
              </a:r>
              <a:endParaRPr lang="en-US" b="1" dirty="0">
                <a:latin typeface="Vijaya" pitchFamily="34" charset="0"/>
                <a:cs typeface="Vijay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7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ight Arrow 102"/>
          <p:cNvSpPr/>
          <p:nvPr/>
        </p:nvSpPr>
        <p:spPr>
          <a:xfrm>
            <a:off x="5835402" y="4311800"/>
            <a:ext cx="239172" cy="8579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cxnSp>
        <p:nvCxnSpPr>
          <p:cNvPr id="29" name="Elbow Connector 28"/>
          <p:cNvCxnSpPr>
            <a:stCxn id="101" idx="3"/>
            <a:endCxn id="25" idx="0"/>
          </p:cNvCxnSpPr>
          <p:nvPr/>
        </p:nvCxnSpPr>
        <p:spPr>
          <a:xfrm>
            <a:off x="4228128" y="3871954"/>
            <a:ext cx="2475477" cy="41136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75" idx="3"/>
            <a:endCxn id="25" idx="0"/>
          </p:cNvCxnSpPr>
          <p:nvPr/>
        </p:nvCxnSpPr>
        <p:spPr>
          <a:xfrm>
            <a:off x="4228128" y="2021956"/>
            <a:ext cx="2475477" cy="2261363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77" idx="3"/>
            <a:endCxn id="25" idx="2"/>
          </p:cNvCxnSpPr>
          <p:nvPr/>
        </p:nvCxnSpPr>
        <p:spPr>
          <a:xfrm flipV="1">
            <a:off x="4225207" y="5197719"/>
            <a:ext cx="2478398" cy="54269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0462" y="1061120"/>
            <a:ext cx="8884232" cy="5270778"/>
            <a:chOff x="160462" y="1061120"/>
            <a:chExt cx="8884232" cy="5270778"/>
          </a:xfrm>
        </p:grpSpPr>
        <p:grpSp>
          <p:nvGrpSpPr>
            <p:cNvPr id="26" name="Group 25"/>
            <p:cNvGrpSpPr/>
            <p:nvPr/>
          </p:nvGrpSpPr>
          <p:grpSpPr>
            <a:xfrm>
              <a:off x="160462" y="1061120"/>
              <a:ext cx="8698064" cy="5270778"/>
              <a:chOff x="174422" y="1061120"/>
              <a:chExt cx="8698064" cy="527077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4422" y="1061120"/>
                <a:ext cx="8698064" cy="5270778"/>
                <a:chOff x="372916" y="1061120"/>
                <a:chExt cx="8698064" cy="527077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72916" y="1061120"/>
                  <a:ext cx="8698064" cy="5270778"/>
                  <a:chOff x="372916" y="1061120"/>
                  <a:chExt cx="8698064" cy="5270778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72916" y="1061120"/>
                    <a:ext cx="8698064" cy="5270778"/>
                    <a:chOff x="372916" y="1061120"/>
                    <a:chExt cx="8698064" cy="5270778"/>
                  </a:xfrm>
                </p:grpSpPr>
                <p:graphicFrame>
                  <p:nvGraphicFramePr>
                    <p:cNvPr id="47" name="Object 4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702882962"/>
                        </p:ext>
                      </p:extLst>
                    </p:nvPr>
                  </p:nvGraphicFramePr>
                  <p:xfrm>
                    <a:off x="7993068" y="3845250"/>
                    <a:ext cx="1077912" cy="3413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6235" name="Equation" r:id="rId4" imgW="571320" imgH="177480" progId="Equation.3">
                            <p:embed/>
                          </p:oleObj>
                        </mc:Choice>
                        <mc:Fallback>
                          <p:oleObj name="Equation" r:id="rId4" imgW="571320" imgH="1774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93068" y="3845250"/>
                                  <a:ext cx="1077912" cy="3413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62" name="Right Arrow 61"/>
                    <p:cNvSpPr/>
                    <p:nvPr/>
                  </p:nvSpPr>
                  <p:spPr>
                    <a:xfrm>
                      <a:off x="7548678" y="4305443"/>
                      <a:ext cx="23917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pic>
                  <p:nvPicPr>
                    <p:cNvPr id="71" name="Picture 3" descr="C:\Coding\Projects\SDIBR\ConnectionInfoViewSynthesis\CVSynthesis\CVSTest\log\cWarpInfo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62617" y="4221396"/>
                      <a:ext cx="1441201" cy="10809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05203" y="1484784"/>
                      <a:ext cx="1435379" cy="4792801"/>
                      <a:chOff x="2141597" y="1218962"/>
                      <a:chExt cx="1435379" cy="4792801"/>
                    </a:xfrm>
                  </p:grpSpPr>
                  <p:pic>
                    <p:nvPicPr>
                      <p:cNvPr id="75" name="Picture 74" descr="C:\Coding\Projects\SDIBR\ConnectionInfoViewSynthesis\CVSynthesis\CVSTest\v0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18" y="1218962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76" descr="C:\Coding\Projects\SDIBR\ConnectionInfoViewSynthesis\CVSynthesis\CVSTest\v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7" y="4937420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78" name="Right Arrow 77"/>
                    <p:cNvSpPr/>
                    <p:nvPr/>
                  </p:nvSpPr>
                  <p:spPr>
                    <a:xfrm>
                      <a:off x="1891920" y="158047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79" name="Right Arrow 78"/>
                    <p:cNvSpPr/>
                    <p:nvPr/>
                  </p:nvSpPr>
                  <p:spPr>
                    <a:xfrm>
                      <a:off x="1891920" y="344295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80" name="Right Arrow 79"/>
                    <p:cNvSpPr/>
                    <p:nvPr/>
                  </p:nvSpPr>
                  <p:spPr>
                    <a:xfrm>
                      <a:off x="1891920" y="529236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372916" y="1061120"/>
                      <a:ext cx="1618084" cy="5270778"/>
                      <a:chOff x="372916" y="1061120"/>
                      <a:chExt cx="1618084" cy="5270778"/>
                    </a:xfrm>
                  </p:grpSpPr>
                  <p:grpSp>
                    <p:nvGrpSpPr>
                      <p:cNvPr id="85" name="Group 84"/>
                      <p:cNvGrpSpPr/>
                      <p:nvPr/>
                    </p:nvGrpSpPr>
                    <p:grpSpPr>
                      <a:xfrm>
                        <a:off x="372916" y="1393726"/>
                        <a:ext cx="1618084" cy="4938172"/>
                        <a:chOff x="880542" y="1124744"/>
                        <a:chExt cx="1618084" cy="4938172"/>
                      </a:xfrm>
                    </p:grpSpPr>
                    <p:pic>
                      <p:nvPicPr>
                        <p:cNvPr id="91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542" y="4830893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882356" y="1124744"/>
                          <a:ext cx="1616270" cy="4938172"/>
                          <a:chOff x="56639" y="1537469"/>
                          <a:chExt cx="1616270" cy="4938172"/>
                        </a:xfrm>
                      </p:grpSpPr>
                      <p:grpSp>
                        <p:nvGrpSpPr>
                          <p:cNvPr id="93" name="Group 92"/>
                          <p:cNvGrpSpPr/>
                          <p:nvPr/>
                        </p:nvGrpSpPr>
                        <p:grpSpPr>
                          <a:xfrm>
                            <a:off x="56639" y="1537469"/>
                            <a:ext cx="1616270" cy="1274690"/>
                            <a:chOff x="56639" y="1068313"/>
                            <a:chExt cx="1616270" cy="1274690"/>
                          </a:xfrm>
                        </p:grpSpPr>
                        <p:pic>
                          <p:nvPicPr>
                            <p:cNvPr id="97" name="Picture 2" descr="C:\Coding\Projects\DepthEnhancementTool\DET\DETTest\Newspaper\log\cReferenceDepth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39" y="1068313"/>
                              <a:ext cx="1444984" cy="108367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8" name="Picture 4" descr="C:\Coding\Projects\DepthEnhancementTool\DET\DETTest\Newspaper\src_view_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2749" y="1262882"/>
                              <a:ext cx="1440160" cy="108012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94" name="Group 93"/>
                          <p:cNvGrpSpPr/>
                          <p:nvPr/>
                        </p:nvGrpSpPr>
                        <p:grpSpPr>
                          <a:xfrm>
                            <a:off x="59879" y="3409677"/>
                            <a:ext cx="1613030" cy="3065964"/>
                            <a:chOff x="59837" y="1317885"/>
                            <a:chExt cx="1613030" cy="3065964"/>
                          </a:xfrm>
                        </p:grpSpPr>
                        <p:pic>
                          <p:nvPicPr>
                            <p:cNvPr id="95" name="Picture 4" descr="C:\Coding\Projects\DepthEnhancementTool\DET\DETTest\Newspaper\log\cReferenceDepth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837" y="1317885"/>
                              <a:ext cx="1444985" cy="10836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6" name="Picture 3" descr="C:\Coding\Projects\DepthEnhancementTool\DET\DETTest\Newspaper\src_view_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269" y="3307150"/>
                              <a:ext cx="1435598" cy="10766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aphicFrame>
                    <p:nvGraphicFramePr>
                      <p:cNvPr id="86" name="Object 85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930367510"/>
                          </p:ext>
                        </p:extLst>
                      </p:nvPr>
                    </p:nvGraphicFramePr>
                    <p:xfrm>
                      <a:off x="377970" y="2946251"/>
                      <a:ext cx="695325" cy="341312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6236" name="Equation" r:id="rId13" imgW="368280" imgH="177480" progId="Equation.3">
                              <p:embed/>
                            </p:oleObj>
                          </mc:Choice>
                          <mc:Fallback>
                            <p:oleObj name="Equation" r:id="rId13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4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77970" y="2946251"/>
                                    <a:ext cx="695325" cy="34131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7" name="Object 8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257978197"/>
                          </p:ext>
                        </p:extLst>
                      </p:nvPr>
                    </p:nvGraphicFramePr>
                    <p:xfrm>
                      <a:off x="381571" y="1061120"/>
                      <a:ext cx="719137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6237" name="Equation" r:id="rId15" imgW="380880" imgH="177480" progId="Equation.3">
                              <p:embed/>
                            </p:oleObj>
                          </mc:Choice>
                          <mc:Fallback>
                            <p:oleObj name="Equation" r:id="rId15" imgW="3808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81571" y="1061120"/>
                                    <a:ext cx="719137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8" name="Object 8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4144593972"/>
                          </p:ext>
                        </p:extLst>
                      </p:nvPr>
                    </p:nvGraphicFramePr>
                    <p:xfrm>
                      <a:off x="392683" y="4794920"/>
                      <a:ext cx="695325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6238" name="Equation" r:id="rId17" imgW="368280" imgH="177480" progId="Equation.3">
                              <p:embed/>
                            </p:oleObj>
                          </mc:Choice>
                          <mc:Fallback>
                            <p:oleObj name="Equation" r:id="rId17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92683" y="4794920"/>
                                    <a:ext cx="695325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pic>
                  <p:nvPicPr>
                    <p:cNvPr id="61" name="Picture 2" descr="C:\Coding\Projects\DepthEnhancementTool\DET\DETTest\Newspaper\src_view_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0840" y="3442953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569063" y="4531700"/>
                    <a:ext cx="2052165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Masked Inter-view </a:t>
                    </a:r>
                  </a:p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Connection Information</a:t>
                    </a:r>
                    <a:endParaRPr lang="en-US" b="1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pic>
              <p:nvPicPr>
                <p:cNvPr id="101" name="Picture 100" descr="C:\Coding\Projects\SDIBR\ConnectionInfoViewSynthesis\CVSynthesis\CVSTest\v1.bmp"/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124" y="3334782"/>
                  <a:ext cx="1432458" cy="1074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6123434" y="4283319"/>
                <a:ext cx="1188261" cy="914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Connection-Adaptive </a:t>
                </a:r>
              </a:p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Pixel Intensity Estimation</a:t>
                </a:r>
                <a:endParaRPr lang="en-US" sz="14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76070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446" y="4186563"/>
              <a:ext cx="1450248" cy="10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4646" y="1094381"/>
            <a:ext cx="8486776" cy="5214939"/>
            <a:chOff x="285749" y="852486"/>
            <a:chExt cx="8486776" cy="5214939"/>
          </a:xfrm>
        </p:grpSpPr>
        <p:graphicFrame>
          <p:nvGraphicFramePr>
            <p:cNvPr id="11" name="Chart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83037024"/>
                </p:ext>
              </p:extLst>
            </p:nvPr>
          </p:nvGraphicFramePr>
          <p:xfrm>
            <a:off x="285749" y="852486"/>
            <a:ext cx="8486776" cy="5214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2708920" y="2918123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Dog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360" y="3408462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Lovebird1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82097" y="3713262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Newspaper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39012" y="1183829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Mobile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96752" y="5517232"/>
              <a:ext cx="7391672" cy="108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13173" y="5445224"/>
              <a:ext cx="7619267" cy="2667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latin typeface="Arial" pitchFamily="34" charset="0"/>
                  <a:cs typeface="Arial" pitchFamily="34" charset="0"/>
                </a:rPr>
                <a:t>     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38                 </a:t>
              </a:r>
              <a:r>
                <a:rPr lang="en-US" sz="10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40                  38                 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40              </a:t>
              </a:r>
              <a:r>
                <a:rPr lang="en-US" sz="1000" b="1" baseline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sz="10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05                  07</a:t>
              </a:r>
              <a:r>
                <a:rPr lang="en-US" sz="1000" b="1" baseline="0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                 02                  04                  04                  </a:t>
              </a:r>
              <a:r>
                <a:rPr lang="en-US" sz="1000" b="1" baseline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06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              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48317" y="1200205"/>
            <a:ext cx="2262683" cy="477054"/>
            <a:chOff x="3663277" y="1232493"/>
            <a:chExt cx="1734722" cy="477054"/>
          </a:xfrm>
        </p:grpSpPr>
        <p:grpSp>
          <p:nvGrpSpPr>
            <p:cNvPr id="20" name="Group 19"/>
            <p:cNvGrpSpPr/>
            <p:nvPr/>
          </p:nvGrpSpPr>
          <p:grpSpPr>
            <a:xfrm>
              <a:off x="3663277" y="1384229"/>
              <a:ext cx="72008" cy="248287"/>
              <a:chOff x="3663277" y="1384229"/>
              <a:chExt cx="72008" cy="24828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63277" y="1384229"/>
                <a:ext cx="72008" cy="625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663277" y="1569971"/>
                <a:ext cx="72008" cy="625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715072" y="1232493"/>
              <a:ext cx="16829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[Left Bar   ] : Proposed </a:t>
              </a:r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Method </a:t>
              </a:r>
            </a:p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[Right Bar] : VSRS </a:t>
              </a:r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3.5 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46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2148917" y="1052736"/>
            <a:ext cx="6167499" cy="4771578"/>
            <a:chOff x="2148917" y="1052736"/>
            <a:chExt cx="6167499" cy="4771578"/>
          </a:xfrm>
        </p:grpSpPr>
        <p:sp>
          <p:nvSpPr>
            <p:cNvPr id="26" name="Rectangle 25"/>
            <p:cNvSpPr/>
            <p:nvPr/>
          </p:nvSpPr>
          <p:spPr>
            <a:xfrm>
              <a:off x="2148917" y="2567606"/>
              <a:ext cx="288032" cy="1652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Imaging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480877" y="5684589"/>
            <a:ext cx="2223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Multiview</a:t>
            </a:r>
            <a:r>
              <a:rPr lang="sv-SE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Imaging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7810" y="1566317"/>
            <a:ext cx="1235918" cy="3763466"/>
            <a:chOff x="6081911" y="1547267"/>
            <a:chExt cx="1235918" cy="376346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713" y="1547267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693" y="2976939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911" y="4349786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28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007" y="975664"/>
            <a:ext cx="8623371" cy="5281514"/>
            <a:chOff x="245007" y="975664"/>
            <a:chExt cx="8623371" cy="5281514"/>
          </a:xfrm>
        </p:grpSpPr>
        <p:sp>
          <p:nvSpPr>
            <p:cNvPr id="2" name="TextBox 1"/>
            <p:cNvSpPr txBox="1"/>
            <p:nvPr/>
          </p:nvSpPr>
          <p:spPr>
            <a:xfrm>
              <a:off x="1176203" y="98930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Original 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70662" name="Picture 6" descr="C:\Coding\Data\pantomime\1280x960\038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07" y="1335708"/>
              <a:ext cx="2733145" cy="204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0543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663" name="Picture 7" descr="C:\Coding\Experiments\Experiments\110804-SDIBR\log\VirtualView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504" y="1347515"/>
              <a:ext cx="2717401" cy="203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664" name="Picture 8" descr="C:\Coding\Experiments\Experiments\110512-VSRS\VSRS3.5_VirtualView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335" y="1335707"/>
              <a:ext cx="2733145" cy="204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4125499" y="5929535"/>
              <a:ext cx="8659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Vijaya" pitchFamily="34" charset="0"/>
                  <a:cs typeface="Vijaya" pitchFamily="34" charset="0"/>
                </a:rPr>
                <a:t>Pantomime</a:t>
              </a:r>
              <a:endParaRPr lang="en-US" sz="14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24279" y="975664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VSRS </a:t>
              </a:r>
              <a:r>
                <a:rPr lang="en-US" dirty="0" smtClean="0">
                  <a:latin typeface="Vijaya" pitchFamily="34" charset="0"/>
                  <a:cs typeface="Vijaya" pitchFamily="34" charset="0"/>
                </a:rPr>
                <a:t>3.5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47761" y="997154"/>
              <a:ext cx="2720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Proposed </a:t>
              </a:r>
              <a:r>
                <a:rPr lang="en-US" dirty="0" smtClean="0">
                  <a:latin typeface="Vijaya" pitchFamily="34" charset="0"/>
                  <a:cs typeface="Vijaya" pitchFamily="34" charset="0"/>
                </a:rPr>
                <a:t>Method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81254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98806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3241" y="5898758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VSRS 3.5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23920" y="5887846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Proposed</a:t>
              </a:r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 Method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65346" y="355584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Error Image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87426" y="354444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Error Image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82" y="3814990"/>
            <a:ext cx="3024956" cy="209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00" y="3825208"/>
            <a:ext cx="2978307" cy="20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76203" y="975664"/>
            <a:ext cx="7692175" cy="5281514"/>
            <a:chOff x="1176203" y="975664"/>
            <a:chExt cx="7692175" cy="5281514"/>
          </a:xfrm>
        </p:grpSpPr>
        <p:sp>
          <p:nvSpPr>
            <p:cNvPr id="2" name="TextBox 1"/>
            <p:cNvSpPr txBox="1"/>
            <p:nvPr/>
          </p:nvSpPr>
          <p:spPr>
            <a:xfrm>
              <a:off x="1176203" y="98930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Original 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020543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24279" y="975664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VSRS </a:t>
              </a:r>
              <a:r>
                <a:rPr lang="en-US" dirty="0" smtClean="0">
                  <a:latin typeface="Vijaya" pitchFamily="34" charset="0"/>
                  <a:cs typeface="Vijaya" pitchFamily="34" charset="0"/>
                </a:rPr>
                <a:t>3.5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47761" y="997154"/>
              <a:ext cx="2720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Proposed </a:t>
              </a:r>
              <a:r>
                <a:rPr lang="en-US" dirty="0" smtClean="0">
                  <a:latin typeface="Vijaya" pitchFamily="34" charset="0"/>
                  <a:cs typeface="Vijaya" pitchFamily="34" charset="0"/>
                </a:rPr>
                <a:t>Method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81254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98806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3241" y="5898758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VSRS 3.5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23920" y="5887846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Proposed</a:t>
              </a:r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 Method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9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Conclusions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10000"/>
              </a:lnSpc>
            </a:pPr>
            <a:r>
              <a:rPr lang="en-US" dirty="0" smtClean="0">
                <a:latin typeface="+mj-lt"/>
              </a:rPr>
              <a:t>It exploits </a:t>
            </a:r>
            <a:r>
              <a:rPr lang="en-US" dirty="0">
                <a:latin typeface="+mj-lt"/>
              </a:rPr>
              <a:t>the inter-view connectivity information among </a:t>
            </a:r>
            <a:r>
              <a:rPr lang="en-US" dirty="0" smtClean="0">
                <a:latin typeface="+mj-lt"/>
              </a:rPr>
              <a:t>multiview video and </a:t>
            </a: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akes </a:t>
            </a:r>
            <a:r>
              <a:rPr lang="en-US" dirty="0">
                <a:latin typeface="+mj-lt"/>
              </a:rPr>
              <a:t>advantage of a consistent principal depth </a:t>
            </a:r>
            <a:r>
              <a:rPr lang="en-US" dirty="0" smtClean="0">
                <a:latin typeface="+mj-lt"/>
              </a:rPr>
              <a:t>map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dirty="0" smtClean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+mj-lt"/>
              </a:rPr>
              <a:t>It addresses the problems of </a:t>
            </a:r>
            <a:r>
              <a:rPr lang="en-US" dirty="0">
                <a:latin typeface="+mj-lt"/>
              </a:rPr>
              <a:t>inter-view depth inconsistencies and varying </a:t>
            </a:r>
            <a:r>
              <a:rPr lang="en-US" dirty="0" smtClean="0">
                <a:latin typeface="+mj-lt"/>
              </a:rPr>
              <a:t>illumination conditions</a:t>
            </a:r>
          </a:p>
          <a:p>
            <a:pPr algn="just">
              <a:lnSpc>
                <a:spcPct val="110000"/>
              </a:lnSpc>
            </a:pPr>
            <a:endParaRPr lang="en-US" dirty="0">
              <a:latin typeface="+mj-lt"/>
            </a:endParaRPr>
          </a:p>
          <a:p>
            <a:pPr algn="just">
              <a:lnSpc>
                <a:spcPct val="110000"/>
              </a:lnSpc>
            </a:pPr>
            <a:r>
              <a:rPr lang="en-US" dirty="0" smtClean="0">
                <a:latin typeface="+mj-lt"/>
              </a:rPr>
              <a:t>Structured </a:t>
            </a:r>
            <a:r>
              <a:rPr lang="en-US" dirty="0">
                <a:latin typeface="+mj-lt"/>
              </a:rPr>
              <a:t>depth maps permit an </a:t>
            </a:r>
            <a:r>
              <a:rPr lang="en-US" dirty="0" smtClean="0">
                <a:latin typeface="+mj-lt"/>
              </a:rPr>
              <a:t>appealing 3D </a:t>
            </a:r>
            <a:r>
              <a:rPr lang="en-US" dirty="0">
                <a:latin typeface="+mj-lt"/>
              </a:rPr>
              <a:t>scene representation on the encoder side by avoiding </a:t>
            </a:r>
            <a:r>
              <a:rPr lang="en-US" dirty="0" smtClean="0">
                <a:latin typeface="+mj-lt"/>
              </a:rPr>
              <a:t>depth consistency </a:t>
            </a:r>
            <a:r>
              <a:rPr lang="en-US" dirty="0">
                <a:latin typeface="+mj-lt"/>
              </a:rPr>
              <a:t>testing for each interpolated pixel on the decoder </a:t>
            </a:r>
            <a:r>
              <a:rPr lang="en-US" dirty="0" smtClean="0">
                <a:latin typeface="+mj-lt"/>
              </a:rPr>
              <a:t>side</a:t>
            </a:r>
            <a:endParaRPr lang="en-US" dirty="0" smtClean="0">
              <a:latin typeface="+mj-lt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Consistent and connection information improves </a:t>
            </a:r>
            <a:r>
              <a:rPr lang="en-US" dirty="0">
                <a:latin typeface="+mj-lt"/>
              </a:rPr>
              <a:t>the </a:t>
            </a:r>
            <a:r>
              <a:rPr lang="en-US" dirty="0" smtClean="0">
                <a:latin typeface="+mj-lt"/>
              </a:rPr>
              <a:t>quality </a:t>
            </a:r>
            <a:r>
              <a:rPr lang="en-US" dirty="0">
                <a:latin typeface="+mj-lt"/>
              </a:rPr>
              <a:t>of rendered </a:t>
            </a:r>
            <a:r>
              <a:rPr lang="en-US" dirty="0" smtClean="0">
                <a:latin typeface="+mj-lt"/>
              </a:rPr>
              <a:t>views</a:t>
            </a:r>
            <a:endParaRPr lang="en-US" dirty="0"/>
          </a:p>
        </p:txBody>
      </p:sp>
      <p:sp>
        <p:nvSpPr>
          <p:cNvPr id="1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 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8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5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630597" y="1052736"/>
            <a:ext cx="7685819" cy="4771578"/>
            <a:chOff x="630597" y="1052736"/>
            <a:chExt cx="7685819" cy="4771578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3270552" y="1156480"/>
              <a:ext cx="2342909" cy="5084579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2335468"/>
                <a:gd name="connsiteY0" fmla="*/ 4734589 h 5111945"/>
                <a:gd name="connsiteX1" fmla="*/ 2335468 w 2335468"/>
                <a:gd name="connsiteY1" fmla="*/ 0 h 5111945"/>
                <a:gd name="connsiteX2" fmla="*/ 1006435 w 2335468"/>
                <a:gd name="connsiteY2" fmla="*/ 5111945 h 5111945"/>
                <a:gd name="connsiteX3" fmla="*/ 0 w 2335468"/>
                <a:gd name="connsiteY3" fmla="*/ 4734589 h 5111945"/>
                <a:gd name="connsiteX0" fmla="*/ 0 w 2343769"/>
                <a:gd name="connsiteY0" fmla="*/ 4703282 h 5111945"/>
                <a:gd name="connsiteX1" fmla="*/ 2343769 w 2343769"/>
                <a:gd name="connsiteY1" fmla="*/ 0 h 5111945"/>
                <a:gd name="connsiteX2" fmla="*/ 1014736 w 2343769"/>
                <a:gd name="connsiteY2" fmla="*/ 5111945 h 5111945"/>
                <a:gd name="connsiteX3" fmla="*/ 0 w 2343769"/>
                <a:gd name="connsiteY3" fmla="*/ 4703282 h 5111945"/>
                <a:gd name="connsiteX0" fmla="*/ 0 w 2343769"/>
                <a:gd name="connsiteY0" fmla="*/ 4703282 h 5085440"/>
                <a:gd name="connsiteX1" fmla="*/ 2343769 w 2343769"/>
                <a:gd name="connsiteY1" fmla="*/ 0 h 5085440"/>
                <a:gd name="connsiteX2" fmla="*/ 1012237 w 2343769"/>
                <a:gd name="connsiteY2" fmla="*/ 5085440 h 5085440"/>
                <a:gd name="connsiteX3" fmla="*/ 0 w 2343769"/>
                <a:gd name="connsiteY3" fmla="*/ 4703282 h 5085440"/>
                <a:gd name="connsiteX0" fmla="*/ 0 w 2343769"/>
                <a:gd name="connsiteY0" fmla="*/ 4703282 h 5068676"/>
                <a:gd name="connsiteX1" fmla="*/ 2343769 w 2343769"/>
                <a:gd name="connsiteY1" fmla="*/ 0 h 5068676"/>
                <a:gd name="connsiteX2" fmla="*/ 1008517 w 2343769"/>
                <a:gd name="connsiteY2" fmla="*/ 5068676 h 5068676"/>
                <a:gd name="connsiteX3" fmla="*/ 0 w 2343769"/>
                <a:gd name="connsiteY3" fmla="*/ 4703282 h 5068676"/>
                <a:gd name="connsiteX0" fmla="*/ 0 w 2343769"/>
                <a:gd name="connsiteY0" fmla="*/ 4703282 h 5084579"/>
                <a:gd name="connsiteX1" fmla="*/ 2343769 w 2343769"/>
                <a:gd name="connsiteY1" fmla="*/ 0 h 5084579"/>
                <a:gd name="connsiteX2" fmla="*/ 1010017 w 2343769"/>
                <a:gd name="connsiteY2" fmla="*/ 5084579 h 5084579"/>
                <a:gd name="connsiteX3" fmla="*/ 0 w 2343769"/>
                <a:gd name="connsiteY3" fmla="*/ 4703282 h 5084579"/>
                <a:gd name="connsiteX0" fmla="*/ 0 w 2342909"/>
                <a:gd name="connsiteY0" fmla="*/ 4701062 h 5084579"/>
                <a:gd name="connsiteX1" fmla="*/ 2342909 w 2342909"/>
                <a:gd name="connsiteY1" fmla="*/ 0 h 5084579"/>
                <a:gd name="connsiteX2" fmla="*/ 1009157 w 2342909"/>
                <a:gd name="connsiteY2" fmla="*/ 5084579 h 5084579"/>
                <a:gd name="connsiteX3" fmla="*/ 0 w 2342909"/>
                <a:gd name="connsiteY3" fmla="*/ 4701062 h 508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2909" h="5084579">
                  <a:moveTo>
                    <a:pt x="0" y="4701062"/>
                  </a:moveTo>
                  <a:lnTo>
                    <a:pt x="2342909" y="0"/>
                  </a:lnTo>
                  <a:lnTo>
                    <a:pt x="1009157" y="5084579"/>
                  </a:lnTo>
                  <a:lnTo>
                    <a:pt x="0" y="470106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18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156050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1052736"/>
            <a:ext cx="7685819" cy="4771578"/>
            <a:chOff x="630597" y="1052736"/>
            <a:chExt cx="7685819" cy="4771578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3939036" y="180125"/>
              <a:ext cx="1006165" cy="5602971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2365330"/>
                <a:gd name="connsiteY0" fmla="*/ 4703061 h 5606913"/>
                <a:gd name="connsiteX1" fmla="*/ 2364112 w 2365330"/>
                <a:gd name="connsiteY1" fmla="*/ 0 h 5606913"/>
                <a:gd name="connsiteX2" fmla="*/ 2365330 w 2365330"/>
                <a:gd name="connsiteY2" fmla="*/ 5606913 h 5606913"/>
                <a:gd name="connsiteX3" fmla="*/ 0 w 2365330"/>
                <a:gd name="connsiteY3" fmla="*/ 4703061 h 5606913"/>
                <a:gd name="connsiteX0" fmla="*/ 0 w 997552"/>
                <a:gd name="connsiteY0" fmla="*/ 5232998 h 5606913"/>
                <a:gd name="connsiteX1" fmla="*/ 996334 w 997552"/>
                <a:gd name="connsiteY1" fmla="*/ 0 h 5606913"/>
                <a:gd name="connsiteX2" fmla="*/ 997552 w 997552"/>
                <a:gd name="connsiteY2" fmla="*/ 5606913 h 5606913"/>
                <a:gd name="connsiteX3" fmla="*/ 0 w 997552"/>
                <a:gd name="connsiteY3" fmla="*/ 5232998 h 5606913"/>
                <a:gd name="connsiteX0" fmla="*/ 0 w 1007073"/>
                <a:gd name="connsiteY0" fmla="*/ 5211432 h 5606913"/>
                <a:gd name="connsiteX1" fmla="*/ 1005855 w 1007073"/>
                <a:gd name="connsiteY1" fmla="*/ 0 h 5606913"/>
                <a:gd name="connsiteX2" fmla="*/ 1007073 w 1007073"/>
                <a:gd name="connsiteY2" fmla="*/ 5606913 h 5606913"/>
                <a:gd name="connsiteX3" fmla="*/ 0 w 1007073"/>
                <a:gd name="connsiteY3" fmla="*/ 5211432 h 5606913"/>
                <a:gd name="connsiteX0" fmla="*/ 0 w 1010875"/>
                <a:gd name="connsiteY0" fmla="*/ 5211432 h 5590509"/>
                <a:gd name="connsiteX1" fmla="*/ 1005855 w 1010875"/>
                <a:gd name="connsiteY1" fmla="*/ 0 h 5590509"/>
                <a:gd name="connsiteX2" fmla="*/ 1010875 w 1010875"/>
                <a:gd name="connsiteY2" fmla="*/ 5590509 h 5590509"/>
                <a:gd name="connsiteX3" fmla="*/ 0 w 1010875"/>
                <a:gd name="connsiteY3" fmla="*/ 5211432 h 5590509"/>
                <a:gd name="connsiteX0" fmla="*/ 0 w 1006165"/>
                <a:gd name="connsiteY0" fmla="*/ 5211432 h 5602971"/>
                <a:gd name="connsiteX1" fmla="*/ 1005855 w 1006165"/>
                <a:gd name="connsiteY1" fmla="*/ 0 h 5602971"/>
                <a:gd name="connsiteX2" fmla="*/ 1003492 w 1006165"/>
                <a:gd name="connsiteY2" fmla="*/ 5602971 h 5602971"/>
                <a:gd name="connsiteX3" fmla="*/ 0 w 1006165"/>
                <a:gd name="connsiteY3" fmla="*/ 5211432 h 560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165" h="5602971">
                  <a:moveTo>
                    <a:pt x="0" y="5211432"/>
                  </a:moveTo>
                  <a:lnTo>
                    <a:pt x="1005855" y="0"/>
                  </a:lnTo>
                  <a:cubicBezTo>
                    <a:pt x="1007528" y="1863503"/>
                    <a:pt x="1001819" y="3739468"/>
                    <a:pt x="1003492" y="5602971"/>
                  </a:cubicBezTo>
                  <a:lnTo>
                    <a:pt x="0" y="521143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1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2120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1052736"/>
            <a:ext cx="7685819" cy="5145289"/>
            <a:chOff x="630597" y="1052736"/>
            <a:chExt cx="7685819" cy="514528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629393" y="2092493"/>
              <a:ext cx="3624089" cy="4586975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4089" h="4586975">
                  <a:moveTo>
                    <a:pt x="0" y="4204676"/>
                  </a:moveTo>
                  <a:lnTo>
                    <a:pt x="3624089" y="0"/>
                  </a:lnTo>
                  <a:lnTo>
                    <a:pt x="999414" y="4586975"/>
                  </a:lnTo>
                  <a:lnTo>
                    <a:pt x="0" y="42046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2120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0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2148917" y="1052736"/>
            <a:ext cx="6167499" cy="4771578"/>
            <a:chOff x="2148917" y="1052736"/>
            <a:chExt cx="6167499" cy="4771578"/>
          </a:xfrm>
        </p:grpSpPr>
        <p:sp>
          <p:nvSpPr>
            <p:cNvPr id="26" name="Rectangle 25"/>
            <p:cNvSpPr/>
            <p:nvPr/>
          </p:nvSpPr>
          <p:spPr>
            <a:xfrm>
              <a:off x="2148917" y="2567606"/>
              <a:ext cx="288032" cy="1652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87810" y="1566317"/>
            <a:ext cx="1234938" cy="3763466"/>
            <a:chOff x="6081911" y="1547267"/>
            <a:chExt cx="1234938" cy="376346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713" y="1547267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911" y="4349786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56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34223</TotalTime>
  <Words>1182</Words>
  <Application>Microsoft Office PowerPoint</Application>
  <PresentationFormat>On-screen Show (4:3)</PresentationFormat>
  <Paragraphs>332</Paragraphs>
  <Slides>43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Office Theme</vt:lpstr>
      <vt:lpstr>Equation</vt:lpstr>
      <vt:lpstr>Microsoft Equation 3.0</vt:lpstr>
      <vt:lpstr>European Signal Processing Conference 2011</vt:lpstr>
      <vt:lpstr>Introduction</vt:lpstr>
      <vt:lpstr>Imaging</vt:lpstr>
      <vt:lpstr>Imaging</vt:lpstr>
      <vt:lpstr>Application</vt:lpstr>
      <vt:lpstr>Application</vt:lpstr>
      <vt:lpstr>Application</vt:lpstr>
      <vt:lpstr>Application</vt:lpstr>
      <vt:lpstr>Virtual View</vt:lpstr>
      <vt:lpstr>Virtual View</vt:lpstr>
      <vt:lpstr>Virtual View Rendering</vt:lpstr>
      <vt:lpstr>Depth Estimation</vt:lpstr>
      <vt:lpstr>Inter-view Depth Inconsistency</vt:lpstr>
      <vt:lpstr>Inter-view Depth Inconsistency</vt:lpstr>
      <vt:lpstr>Inter-view Depth Inconsistency</vt:lpstr>
      <vt:lpstr>Inter-view Depth Inconsistency</vt:lpstr>
      <vt:lpstr>Multiple Depth Warping</vt:lpstr>
      <vt:lpstr>PowerPoint Presentation</vt:lpstr>
      <vt:lpstr>Multiple Depth Warping</vt:lpstr>
      <vt:lpstr>PowerPoint Presentation</vt:lpstr>
      <vt:lpstr>Connection Evidence</vt:lpstr>
      <vt:lpstr>Connection Evidence</vt:lpstr>
      <vt:lpstr>Connection Evidence</vt:lpstr>
      <vt:lpstr>Connection Evidence</vt:lpstr>
      <vt:lpstr>Connection Evidence Testing</vt:lpstr>
      <vt:lpstr>Inter-View Connection Information</vt:lpstr>
      <vt:lpstr>Inter-View Connection Information</vt:lpstr>
      <vt:lpstr>PowerPoint Presentation</vt:lpstr>
      <vt:lpstr>Principal Depth Map</vt:lpstr>
      <vt:lpstr>Structured Depth Maps</vt:lpstr>
      <vt:lpstr>Structured Depth Maps</vt:lpstr>
      <vt:lpstr>Extraction of Auxiliary Depth</vt:lpstr>
      <vt:lpstr>Rendering Using Structured Depth Images </vt:lpstr>
      <vt:lpstr>Virtual View Rendering</vt:lpstr>
      <vt:lpstr>Virtual View Rendering</vt:lpstr>
      <vt:lpstr>Virtual View Rendering</vt:lpstr>
      <vt:lpstr>Virtual View Rendering</vt:lpstr>
      <vt:lpstr>Virtual View Rendering</vt:lpstr>
      <vt:lpstr>Experimental Results</vt:lpstr>
      <vt:lpstr>Experimental Results</vt:lpstr>
      <vt:lpstr>Experimental Results</vt:lpstr>
      <vt:lpstr>Conclusions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Signal Processing Conference 2011</dc:title>
  <dc:creator>Pravin Kumar Rana</dc:creator>
  <cp:lastModifiedBy>Pravin Kumar Rana</cp:lastModifiedBy>
  <cp:revision>374</cp:revision>
  <dcterms:created xsi:type="dcterms:W3CDTF">2011-06-07T16:24:46Z</dcterms:created>
  <dcterms:modified xsi:type="dcterms:W3CDTF">2011-08-26T14:43:06Z</dcterms:modified>
</cp:coreProperties>
</file>